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10287000" cx="18288000"/>
  <p:notesSz cx="6858000" cy="9144000"/>
  <p:embeddedFontLst>
    <p:embeddedFont>
      <p:font typeface="Poppins"/>
      <p:bold r:id="rId20"/>
      <p:boldItalic r:id="rId21"/>
    </p:embeddedFont>
    <p:embeddedFont>
      <p:font typeface="Cabin"/>
      <p:bold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1C7886-07C1-4FFA-9C75-580516E7F42D}">
  <a:tblStyle styleId="{051C7886-07C1-4FFA-9C75-580516E7F42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bold.fntdata"/><Relationship Id="rId11" Type="http://schemas.openxmlformats.org/officeDocument/2006/relationships/slide" Target="slides/slide5.xml"/><Relationship Id="rId22" Type="http://schemas.openxmlformats.org/officeDocument/2006/relationships/font" Target="fonts/Cabin-bold.fntdata"/><Relationship Id="rId10" Type="http://schemas.openxmlformats.org/officeDocument/2006/relationships/slide" Target="slides/slide4.xml"/><Relationship Id="rId21" Type="http://schemas.openxmlformats.org/officeDocument/2006/relationships/font" Target="fonts/Poppins-boldItalic.fntdata"/><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Cabin-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a5764fcf4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2a5764fcf47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MAKE LAST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hope you plan your next trip using Expedition bot!!</a:t>
            </a:r>
            <a:endParaRPr/>
          </a:p>
        </p:txBody>
      </p:sp>
      <p:sp>
        <p:nvSpPr>
          <p:cNvPr id="235" name="Google Shape;23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You can say goodbye to cluttered computer screens and stress!! because expedition bot does it all in one go. Making trip planning easy breezy. </a:t>
            </a:r>
            <a:endParaRPr/>
          </a:p>
        </p:txBody>
      </p:sp>
      <p:sp>
        <p:nvSpPr>
          <p:cNvPr id="87" name="Google Shape;8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bot is able to find you the cheapest route to your destination, find places to stay in the area, and give you an actual planned out itinerary </a:t>
            </a:r>
            <a:r>
              <a:rPr lang="en-US"/>
              <a:t>for every day of your vacation</a:t>
            </a:r>
            <a:r>
              <a:rPr lang="en-US"/>
              <a:t>. All you have to do is type in your destination and dates and let Expedition bot do the rest.</a:t>
            </a:r>
            <a:endParaRPr/>
          </a:p>
        </p:txBody>
      </p:sp>
      <p:sp>
        <p:nvSpPr>
          <p:cNvPr id="92" name="Google Shape;9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Right now, our biggest competitors are booking.com, kayak, and trip advisor. But as we can see, none of them have the capabilities of doing all 3. Meaning you will still need to plan and research a part of your trip.</a:t>
            </a:r>
            <a:endParaRPr/>
          </a:p>
        </p:txBody>
      </p:sp>
      <p:sp>
        <p:nvSpPr>
          <p:cNvPr id="108" name="Google Shape;10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573fd3a8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2a573fd3a84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a573fd3a8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2a573fd3a84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Haley</a:t>
            </a:r>
            <a:endParaRPr/>
          </a:p>
        </p:txBody>
      </p:sp>
      <p:sp>
        <p:nvSpPr>
          <p:cNvPr id="181" name="Google Shape;18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rive.google.com/file/d/14HIBFw__XWEmW90WqEASUE3xlI22AGpB/view" TargetMode="Externa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19.png"/><Relationship Id="rId5" Type="http://schemas.openxmlformats.org/officeDocument/2006/relationships/image" Target="../media/image34.png"/><Relationship Id="rId6"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1.jpg"/><Relationship Id="rId4" Type="http://schemas.openxmlformats.org/officeDocument/2006/relationships/image" Target="../media/image40.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0.jpg"/><Relationship Id="rId4" Type="http://schemas.openxmlformats.org/officeDocument/2006/relationships/image" Target="../media/image29.png"/><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22.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38.jpg"/><Relationship Id="rId5" Type="http://schemas.openxmlformats.org/officeDocument/2006/relationships/image" Target="../media/image8.png"/><Relationship Id="rId6" Type="http://schemas.openxmlformats.org/officeDocument/2006/relationships/image" Target="../media/image41.png"/><Relationship Id="rId7" Type="http://schemas.openxmlformats.org/officeDocument/2006/relationships/image" Target="../media/image11.png"/><Relationship Id="rId8"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3.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7.png"/><Relationship Id="rId6" Type="http://schemas.openxmlformats.org/officeDocument/2006/relationships/image" Target="../media/image17.png"/><Relationship Id="rId7"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16.png"/><Relationship Id="rId5"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6.jpg"/><Relationship Id="rId4" Type="http://schemas.openxmlformats.org/officeDocument/2006/relationships/image" Target="../media/image17.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83" name="Shape 83"/>
        <p:cNvGrpSpPr/>
        <p:nvPr/>
      </p:nvGrpSpPr>
      <p:grpSpPr>
        <a:xfrm>
          <a:off x="0" y="0"/>
          <a:ext cx="0" cy="0"/>
          <a:chOff x="0" y="0"/>
          <a:chExt cx="0" cy="0"/>
        </a:xfrm>
      </p:grpSpPr>
      <p:pic>
        <p:nvPicPr>
          <p:cNvPr id="84" name="Google Shape;84;p13" title="TEAM_NAH_ANIMATIONS.mp4">
            <a:hlinkClick r:id="rId3"/>
          </p:cNvPr>
          <p:cNvPicPr preferRelativeResize="0"/>
          <p:nvPr/>
        </p:nvPicPr>
        <p:blipFill>
          <a:blip r:embed="rId4">
            <a:alphaModFix/>
          </a:blip>
          <a:stretch>
            <a:fillRect/>
          </a:stretch>
        </p:blipFill>
        <p:spPr>
          <a:xfrm>
            <a:off x="0" y="0"/>
            <a:ext cx="18288000" cy="10287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91" name="Shape 191"/>
        <p:cNvGrpSpPr/>
        <p:nvPr/>
      </p:nvGrpSpPr>
      <p:grpSpPr>
        <a:xfrm>
          <a:off x="0" y="0"/>
          <a:ext cx="0" cy="0"/>
          <a:chOff x="0" y="0"/>
          <a:chExt cx="0" cy="0"/>
        </a:xfrm>
      </p:grpSpPr>
      <p:grpSp>
        <p:nvGrpSpPr>
          <p:cNvPr id="192" name="Google Shape;192;p22"/>
          <p:cNvGrpSpPr/>
          <p:nvPr/>
        </p:nvGrpSpPr>
        <p:grpSpPr>
          <a:xfrm>
            <a:off x="0" y="-144661"/>
            <a:ext cx="9144000" cy="10431661"/>
            <a:chOff x="0" y="-38100"/>
            <a:chExt cx="2408296" cy="2747433"/>
          </a:xfrm>
        </p:grpSpPr>
        <p:sp>
          <p:nvSpPr>
            <p:cNvPr id="193" name="Google Shape;193;p22"/>
            <p:cNvSpPr/>
            <p:nvPr/>
          </p:nvSpPr>
          <p:spPr>
            <a:xfrm>
              <a:off x="0" y="0"/>
              <a:ext cx="2408296" cy="2709333"/>
            </a:xfrm>
            <a:custGeom>
              <a:rect b="b" l="l" r="r" t="t"/>
              <a:pathLst>
                <a:path extrusionOk="0" h="2709333" w="2408296">
                  <a:moveTo>
                    <a:pt x="0" y="0"/>
                  </a:moveTo>
                  <a:lnTo>
                    <a:pt x="2408296" y="0"/>
                  </a:lnTo>
                  <a:lnTo>
                    <a:pt x="2408296" y="2709333"/>
                  </a:lnTo>
                  <a:lnTo>
                    <a:pt x="0" y="2709333"/>
                  </a:lnTo>
                  <a:close/>
                </a:path>
              </a:pathLst>
            </a:custGeom>
            <a:solidFill>
              <a:srgbClr val="EFEFEF"/>
            </a:solidFill>
            <a:ln>
              <a:noFill/>
            </a:ln>
          </p:spPr>
        </p:sp>
        <p:sp>
          <p:nvSpPr>
            <p:cNvPr id="194" name="Google Shape;194;p2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5" name="Google Shape;195;p22"/>
          <p:cNvGrpSpPr/>
          <p:nvPr/>
        </p:nvGrpSpPr>
        <p:grpSpPr>
          <a:xfrm>
            <a:off x="365919" y="2898198"/>
            <a:ext cx="7802611" cy="6662208"/>
            <a:chOff x="0" y="-38100"/>
            <a:chExt cx="2054995" cy="1754644"/>
          </a:xfrm>
        </p:grpSpPr>
        <p:sp>
          <p:nvSpPr>
            <p:cNvPr id="196" name="Google Shape;196;p22"/>
            <p:cNvSpPr/>
            <p:nvPr/>
          </p:nvSpPr>
          <p:spPr>
            <a:xfrm>
              <a:off x="0" y="0"/>
              <a:ext cx="2054995" cy="1716544"/>
            </a:xfrm>
            <a:custGeom>
              <a:rect b="b" l="l" r="r" t="t"/>
              <a:pathLst>
                <a:path extrusionOk="0" h="1716544" w="2054995">
                  <a:moveTo>
                    <a:pt x="0" y="0"/>
                  </a:moveTo>
                  <a:lnTo>
                    <a:pt x="2054995" y="0"/>
                  </a:lnTo>
                  <a:lnTo>
                    <a:pt x="2054995" y="1716544"/>
                  </a:lnTo>
                  <a:lnTo>
                    <a:pt x="0" y="1716544"/>
                  </a:lnTo>
                  <a:close/>
                </a:path>
              </a:pathLst>
            </a:custGeom>
            <a:solidFill>
              <a:srgbClr val="FFFFFF"/>
            </a:solidFill>
            <a:ln>
              <a:noFill/>
            </a:ln>
          </p:spPr>
        </p:sp>
        <p:sp>
          <p:nvSpPr>
            <p:cNvPr id="197" name="Google Shape;197;p2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8" name="Google Shape;198;p22"/>
          <p:cNvSpPr/>
          <p:nvPr/>
        </p:nvSpPr>
        <p:spPr>
          <a:xfrm rot="-275476">
            <a:off x="10037177" y="1112326"/>
            <a:ext cx="1785085" cy="2316286"/>
          </a:xfrm>
          <a:custGeom>
            <a:rect b="b" l="l" r="r" t="t"/>
            <a:pathLst>
              <a:path extrusionOk="0" h="2316286" w="1785085">
                <a:moveTo>
                  <a:pt x="0" y="0"/>
                </a:moveTo>
                <a:lnTo>
                  <a:pt x="1785085" y="0"/>
                </a:lnTo>
                <a:lnTo>
                  <a:pt x="1785085" y="2316286"/>
                </a:lnTo>
                <a:lnTo>
                  <a:pt x="0" y="2316286"/>
                </a:lnTo>
                <a:lnTo>
                  <a:pt x="0" y="0"/>
                </a:lnTo>
                <a:close/>
              </a:path>
            </a:pathLst>
          </a:custGeom>
          <a:blipFill rotWithShape="1">
            <a:blip r:embed="rId3">
              <a:alphaModFix/>
            </a:blip>
            <a:stretch>
              <a:fillRect b="0" l="0" r="0" t="0"/>
            </a:stretch>
          </a:blipFill>
          <a:ln>
            <a:noFill/>
          </a:ln>
        </p:spPr>
      </p:sp>
      <p:sp>
        <p:nvSpPr>
          <p:cNvPr id="199" name="Google Shape;199;p22"/>
          <p:cNvSpPr txBox="1"/>
          <p:nvPr/>
        </p:nvSpPr>
        <p:spPr>
          <a:xfrm>
            <a:off x="1291966" y="740985"/>
            <a:ext cx="6202800" cy="1777800"/>
          </a:xfrm>
          <a:prstGeom prst="rect">
            <a:avLst/>
          </a:prstGeom>
          <a:noFill/>
          <a:ln>
            <a:noFill/>
          </a:ln>
        </p:spPr>
        <p:txBody>
          <a:bodyPr anchorCtr="0" anchor="t" bIns="0" lIns="0" spcFirstLastPara="1" rIns="0" wrap="square" tIns="0">
            <a:spAutoFit/>
          </a:bodyPr>
          <a:lstStyle/>
          <a:p>
            <a:pPr indent="0" lvl="0" marL="0" marR="0" rtl="0" algn="ctr">
              <a:lnSpc>
                <a:spcPct val="131000"/>
              </a:lnSpc>
              <a:spcBef>
                <a:spcPts val="0"/>
              </a:spcBef>
              <a:spcAft>
                <a:spcPts val="0"/>
              </a:spcAft>
              <a:buNone/>
            </a:pPr>
            <a:r>
              <a:rPr b="1" lang="en-US" sz="5000">
                <a:solidFill>
                  <a:srgbClr val="F56553"/>
                </a:solidFill>
                <a:latin typeface="Poppins"/>
                <a:ea typeface="Poppins"/>
                <a:cs typeface="Poppins"/>
                <a:sym typeface="Poppins"/>
              </a:rPr>
              <a:t>Market Opportunity</a:t>
            </a:r>
            <a:endParaRPr/>
          </a:p>
        </p:txBody>
      </p:sp>
      <p:sp>
        <p:nvSpPr>
          <p:cNvPr id="200" name="Google Shape;200;p22"/>
          <p:cNvSpPr txBox="1"/>
          <p:nvPr/>
        </p:nvSpPr>
        <p:spPr>
          <a:xfrm>
            <a:off x="701850" y="3258550"/>
            <a:ext cx="7093500" cy="6090900"/>
          </a:xfrm>
          <a:prstGeom prst="rect">
            <a:avLst/>
          </a:prstGeom>
          <a:noFill/>
          <a:ln>
            <a:noFill/>
          </a:ln>
        </p:spPr>
        <p:txBody>
          <a:bodyPr anchorCtr="0" anchor="t" bIns="0" lIns="0" spcFirstLastPara="1" rIns="0" wrap="square" tIns="0">
            <a:noAutofit/>
          </a:bodyPr>
          <a:lstStyle/>
          <a:p>
            <a:pPr indent="0" lvl="1" marL="0" marR="0" rtl="0" algn="l">
              <a:lnSpc>
                <a:spcPct val="130000"/>
              </a:lnSpc>
              <a:spcBef>
                <a:spcPts val="0"/>
              </a:spcBef>
              <a:spcAft>
                <a:spcPts val="0"/>
              </a:spcAft>
              <a:buNone/>
            </a:pPr>
            <a:r>
              <a:rPr lang="en-US" sz="4900">
                <a:solidFill>
                  <a:srgbClr val="0126B4"/>
                </a:solidFill>
                <a:latin typeface="Cabin"/>
                <a:ea typeface="Cabin"/>
                <a:cs typeface="Cabin"/>
                <a:sym typeface="Cabin"/>
              </a:rPr>
              <a:t>There is an increased demand for personalized and efficient trip planning solutions. </a:t>
            </a:r>
            <a:endParaRPr sz="4900">
              <a:solidFill>
                <a:srgbClr val="0126B4"/>
              </a:solidFill>
              <a:latin typeface="Cabin"/>
              <a:ea typeface="Cabin"/>
              <a:cs typeface="Cabin"/>
              <a:sym typeface="Cabin"/>
            </a:endParaRPr>
          </a:p>
          <a:p>
            <a:pPr indent="0" lvl="1" marL="0" marR="0" rtl="0" algn="l">
              <a:lnSpc>
                <a:spcPct val="130000"/>
              </a:lnSpc>
              <a:spcBef>
                <a:spcPts val="0"/>
              </a:spcBef>
              <a:spcAft>
                <a:spcPts val="0"/>
              </a:spcAft>
              <a:buNone/>
            </a:pPr>
            <a:r>
              <a:rPr lang="en-US" sz="4900">
                <a:solidFill>
                  <a:srgbClr val="0126B4"/>
                </a:solidFill>
                <a:latin typeface="Cabin"/>
                <a:ea typeface="Cabin"/>
                <a:cs typeface="Cabin"/>
                <a:sym typeface="Cabin"/>
              </a:rPr>
              <a:t>Travel agents cost </a:t>
            </a:r>
            <a:r>
              <a:rPr lang="en-US" sz="4900">
                <a:solidFill>
                  <a:srgbClr val="0126B4"/>
                </a:solidFill>
                <a:latin typeface="Cabin"/>
                <a:ea typeface="Cabin"/>
                <a:cs typeface="Cabin"/>
                <a:sym typeface="Cabin"/>
              </a:rPr>
              <a:t>around</a:t>
            </a:r>
            <a:r>
              <a:rPr lang="en-US" sz="4900">
                <a:solidFill>
                  <a:srgbClr val="0126B4"/>
                </a:solidFill>
                <a:latin typeface="Cabin"/>
                <a:ea typeface="Cabin"/>
                <a:cs typeface="Cabin"/>
                <a:sym typeface="Cabin"/>
              </a:rPr>
              <a:t> $75-$150.</a:t>
            </a:r>
            <a:endParaRPr sz="4900">
              <a:solidFill>
                <a:srgbClr val="0126B4"/>
              </a:solidFill>
              <a:latin typeface="Cabin"/>
              <a:ea typeface="Cabin"/>
              <a:cs typeface="Cabin"/>
              <a:sym typeface="Cabin"/>
            </a:endParaRPr>
          </a:p>
        </p:txBody>
      </p:sp>
      <p:pic>
        <p:nvPicPr>
          <p:cNvPr id="201" name="Google Shape;201;p22"/>
          <p:cNvPicPr preferRelativeResize="0"/>
          <p:nvPr/>
        </p:nvPicPr>
        <p:blipFill>
          <a:blip r:embed="rId4">
            <a:alphaModFix/>
          </a:blip>
          <a:stretch>
            <a:fillRect/>
          </a:stretch>
        </p:blipFill>
        <p:spPr>
          <a:xfrm>
            <a:off x="8168525" y="514231"/>
            <a:ext cx="10119474" cy="925854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05" name="Shape 205"/>
        <p:cNvGrpSpPr/>
        <p:nvPr/>
      </p:nvGrpSpPr>
      <p:grpSpPr>
        <a:xfrm>
          <a:off x="0" y="0"/>
          <a:ext cx="0" cy="0"/>
          <a:chOff x="0" y="0"/>
          <a:chExt cx="0" cy="0"/>
        </a:xfrm>
      </p:grpSpPr>
      <p:sp>
        <p:nvSpPr>
          <p:cNvPr id="206" name="Google Shape;206;p23"/>
          <p:cNvSpPr txBox="1"/>
          <p:nvPr/>
        </p:nvSpPr>
        <p:spPr>
          <a:xfrm>
            <a:off x="623351" y="410575"/>
            <a:ext cx="17390700" cy="769500"/>
          </a:xfrm>
          <a:prstGeom prst="rect">
            <a:avLst/>
          </a:prstGeom>
          <a:noFill/>
          <a:ln>
            <a:noFill/>
          </a:ln>
        </p:spPr>
        <p:txBody>
          <a:bodyPr anchorCtr="0" anchor="t" bIns="0" lIns="0" spcFirstLastPara="1" rIns="0" wrap="square" tIns="0">
            <a:spAutoFit/>
          </a:bodyPr>
          <a:lstStyle/>
          <a:p>
            <a:pPr indent="0" lvl="0" marL="0" marR="0" rtl="0" algn="ctr">
              <a:lnSpc>
                <a:spcPct val="131000"/>
              </a:lnSpc>
              <a:spcBef>
                <a:spcPts val="0"/>
              </a:spcBef>
              <a:spcAft>
                <a:spcPts val="0"/>
              </a:spcAft>
              <a:buNone/>
            </a:pPr>
            <a:r>
              <a:rPr b="1" lang="en-US" sz="5000">
                <a:solidFill>
                  <a:srgbClr val="F56553"/>
                </a:solidFill>
                <a:latin typeface="Poppins"/>
                <a:ea typeface="Poppins"/>
                <a:cs typeface="Poppins"/>
                <a:sym typeface="Poppins"/>
              </a:rPr>
              <a:t>Revenue Generation Model</a:t>
            </a:r>
            <a:endParaRPr/>
          </a:p>
        </p:txBody>
      </p:sp>
      <p:sp>
        <p:nvSpPr>
          <p:cNvPr id="207" name="Google Shape;207;p23"/>
          <p:cNvSpPr txBox="1"/>
          <p:nvPr/>
        </p:nvSpPr>
        <p:spPr>
          <a:xfrm>
            <a:off x="11233753" y="2545350"/>
            <a:ext cx="6193200" cy="601800"/>
          </a:xfrm>
          <a:prstGeom prst="rect">
            <a:avLst/>
          </a:prstGeom>
          <a:noFill/>
          <a:ln>
            <a:noFill/>
          </a:ln>
        </p:spPr>
        <p:txBody>
          <a:bodyPr anchorCtr="0" anchor="t" bIns="0" lIns="0" spcFirstLastPara="1" rIns="0" wrap="square" tIns="0">
            <a:noAutofit/>
          </a:bodyPr>
          <a:lstStyle/>
          <a:p>
            <a:pPr indent="0" lvl="1" marL="0" marR="0" rtl="0" algn="l">
              <a:lnSpc>
                <a:spcPct val="130000"/>
              </a:lnSpc>
              <a:spcBef>
                <a:spcPts val="0"/>
              </a:spcBef>
              <a:spcAft>
                <a:spcPts val="0"/>
              </a:spcAft>
              <a:buNone/>
            </a:pPr>
            <a:r>
              <a:rPr lang="en-US" sz="3700">
                <a:solidFill>
                  <a:srgbClr val="0126B4"/>
                </a:solidFill>
                <a:latin typeface="Cabin"/>
                <a:ea typeface="Cabin"/>
                <a:cs typeface="Cabin"/>
                <a:sym typeface="Cabin"/>
              </a:rPr>
              <a:t>Third party advertising </a:t>
            </a:r>
            <a:r>
              <a:rPr lang="en-US" sz="3700">
                <a:solidFill>
                  <a:srgbClr val="0126B4"/>
                </a:solidFill>
                <a:latin typeface="Cabin"/>
                <a:ea typeface="Cabin"/>
                <a:cs typeface="Cabin"/>
                <a:sym typeface="Cabin"/>
              </a:rPr>
              <a:t>service</a:t>
            </a:r>
            <a:endParaRPr sz="3700"/>
          </a:p>
        </p:txBody>
      </p:sp>
      <p:sp>
        <p:nvSpPr>
          <p:cNvPr id="208" name="Google Shape;208;p23"/>
          <p:cNvSpPr txBox="1"/>
          <p:nvPr/>
        </p:nvSpPr>
        <p:spPr>
          <a:xfrm>
            <a:off x="11233750" y="4785325"/>
            <a:ext cx="6568800" cy="601800"/>
          </a:xfrm>
          <a:prstGeom prst="rect">
            <a:avLst/>
          </a:prstGeom>
          <a:noFill/>
          <a:ln>
            <a:noFill/>
          </a:ln>
        </p:spPr>
        <p:txBody>
          <a:bodyPr anchorCtr="0" anchor="t" bIns="0" lIns="0" spcFirstLastPara="1" rIns="0" wrap="square" tIns="0">
            <a:noAutofit/>
          </a:bodyPr>
          <a:lstStyle/>
          <a:p>
            <a:pPr indent="0" lvl="1" marL="0" marR="0" rtl="0" algn="l">
              <a:lnSpc>
                <a:spcPct val="130000"/>
              </a:lnSpc>
              <a:spcBef>
                <a:spcPts val="0"/>
              </a:spcBef>
              <a:spcAft>
                <a:spcPts val="0"/>
              </a:spcAft>
              <a:buNone/>
            </a:pPr>
            <a:r>
              <a:rPr lang="en-US" sz="3700">
                <a:solidFill>
                  <a:srgbClr val="0126B4"/>
                </a:solidFill>
                <a:latin typeface="Cabin"/>
                <a:ea typeface="Cabin"/>
                <a:cs typeface="Cabin"/>
                <a:sym typeface="Cabin"/>
              </a:rPr>
              <a:t>Subscription payment by users</a:t>
            </a:r>
            <a:endParaRPr sz="3700">
              <a:solidFill>
                <a:srgbClr val="0126B4"/>
              </a:solidFill>
              <a:latin typeface="Cabin"/>
              <a:ea typeface="Cabin"/>
              <a:cs typeface="Cabin"/>
              <a:sym typeface="Cabin"/>
            </a:endParaRPr>
          </a:p>
          <a:p>
            <a:pPr indent="0" lvl="1" marL="0" marR="0" rtl="0" algn="l">
              <a:lnSpc>
                <a:spcPct val="130000"/>
              </a:lnSpc>
              <a:spcBef>
                <a:spcPts val="0"/>
              </a:spcBef>
              <a:spcAft>
                <a:spcPts val="0"/>
              </a:spcAft>
              <a:buNone/>
            </a:pPr>
            <a:r>
              <a:rPr lang="en-US" sz="3700">
                <a:solidFill>
                  <a:srgbClr val="0126B4"/>
                </a:solidFill>
                <a:latin typeface="Cabin"/>
                <a:ea typeface="Cabin"/>
                <a:cs typeface="Cabin"/>
                <a:sym typeface="Cabin"/>
              </a:rPr>
              <a:t>($10/month)</a:t>
            </a:r>
            <a:endParaRPr sz="3700">
              <a:solidFill>
                <a:srgbClr val="0126B4"/>
              </a:solidFill>
              <a:latin typeface="Cabin"/>
              <a:ea typeface="Cabin"/>
              <a:cs typeface="Cabin"/>
              <a:sym typeface="Cabin"/>
            </a:endParaRPr>
          </a:p>
        </p:txBody>
      </p:sp>
      <p:sp>
        <p:nvSpPr>
          <p:cNvPr id="209" name="Google Shape;209;p23"/>
          <p:cNvSpPr txBox="1"/>
          <p:nvPr/>
        </p:nvSpPr>
        <p:spPr>
          <a:xfrm>
            <a:off x="11233758" y="7930000"/>
            <a:ext cx="5351700" cy="601800"/>
          </a:xfrm>
          <a:prstGeom prst="rect">
            <a:avLst/>
          </a:prstGeom>
          <a:noFill/>
          <a:ln>
            <a:noFill/>
          </a:ln>
        </p:spPr>
        <p:txBody>
          <a:bodyPr anchorCtr="0" anchor="t" bIns="0" lIns="0" spcFirstLastPara="1" rIns="0" wrap="square" tIns="0">
            <a:noAutofit/>
          </a:bodyPr>
          <a:lstStyle/>
          <a:p>
            <a:pPr indent="0" lvl="1" marL="0" marR="0" rtl="0" algn="l">
              <a:lnSpc>
                <a:spcPct val="130000"/>
              </a:lnSpc>
              <a:spcBef>
                <a:spcPts val="0"/>
              </a:spcBef>
              <a:spcAft>
                <a:spcPts val="0"/>
              </a:spcAft>
              <a:buNone/>
            </a:pPr>
            <a:r>
              <a:rPr lang="en-US" sz="3700">
                <a:solidFill>
                  <a:srgbClr val="0126B4"/>
                </a:solidFill>
                <a:latin typeface="Cabin"/>
                <a:ea typeface="Cabin"/>
                <a:cs typeface="Cabin"/>
                <a:sym typeface="Cabin"/>
              </a:rPr>
              <a:t>Commission</a:t>
            </a:r>
            <a:r>
              <a:rPr lang="en-US" sz="3700">
                <a:solidFill>
                  <a:srgbClr val="0126B4"/>
                </a:solidFill>
                <a:latin typeface="Cabin"/>
                <a:ea typeface="Cabin"/>
                <a:cs typeface="Cabin"/>
                <a:sym typeface="Cabin"/>
              </a:rPr>
              <a:t> from affiliates</a:t>
            </a:r>
            <a:endParaRPr sz="3700"/>
          </a:p>
        </p:txBody>
      </p:sp>
      <p:pic>
        <p:nvPicPr>
          <p:cNvPr id="210" name="Google Shape;210;p23"/>
          <p:cNvPicPr preferRelativeResize="0"/>
          <p:nvPr/>
        </p:nvPicPr>
        <p:blipFill>
          <a:blip r:embed="rId3">
            <a:alphaModFix/>
          </a:blip>
          <a:stretch>
            <a:fillRect/>
          </a:stretch>
        </p:blipFill>
        <p:spPr>
          <a:xfrm>
            <a:off x="8987075" y="2314013"/>
            <a:ext cx="1377475" cy="1377475"/>
          </a:xfrm>
          <a:prstGeom prst="rect">
            <a:avLst/>
          </a:prstGeom>
          <a:noFill/>
          <a:ln>
            <a:noFill/>
          </a:ln>
        </p:spPr>
      </p:pic>
      <p:pic>
        <p:nvPicPr>
          <p:cNvPr id="211" name="Google Shape;211;p23"/>
          <p:cNvPicPr preferRelativeResize="0"/>
          <p:nvPr/>
        </p:nvPicPr>
        <p:blipFill>
          <a:blip r:embed="rId4">
            <a:alphaModFix/>
          </a:blip>
          <a:stretch>
            <a:fillRect/>
          </a:stretch>
        </p:blipFill>
        <p:spPr>
          <a:xfrm>
            <a:off x="8987066" y="4709113"/>
            <a:ext cx="1377475" cy="1377475"/>
          </a:xfrm>
          <a:prstGeom prst="rect">
            <a:avLst/>
          </a:prstGeom>
          <a:noFill/>
          <a:ln>
            <a:noFill/>
          </a:ln>
        </p:spPr>
      </p:pic>
      <p:pic>
        <p:nvPicPr>
          <p:cNvPr id="212" name="Google Shape;212;p23"/>
          <p:cNvPicPr preferRelativeResize="0"/>
          <p:nvPr/>
        </p:nvPicPr>
        <p:blipFill>
          <a:blip r:embed="rId5">
            <a:alphaModFix/>
          </a:blip>
          <a:stretch>
            <a:fillRect/>
          </a:stretch>
        </p:blipFill>
        <p:spPr>
          <a:xfrm>
            <a:off x="8987067" y="7542163"/>
            <a:ext cx="1377475" cy="1377475"/>
          </a:xfrm>
          <a:prstGeom prst="rect">
            <a:avLst/>
          </a:prstGeom>
          <a:noFill/>
          <a:ln>
            <a:noFill/>
          </a:ln>
        </p:spPr>
      </p:pic>
      <p:pic>
        <p:nvPicPr>
          <p:cNvPr id="213" name="Google Shape;213;p23"/>
          <p:cNvPicPr preferRelativeResize="0"/>
          <p:nvPr/>
        </p:nvPicPr>
        <p:blipFill>
          <a:blip r:embed="rId6">
            <a:alphaModFix/>
          </a:blip>
          <a:stretch>
            <a:fillRect/>
          </a:stretch>
        </p:blipFill>
        <p:spPr>
          <a:xfrm>
            <a:off x="-339953" y="1117638"/>
            <a:ext cx="8795265" cy="8795265"/>
          </a:xfrm>
          <a:prstGeom prst="rect">
            <a:avLst/>
          </a:prstGeom>
          <a:noFill/>
          <a:ln>
            <a:noFill/>
          </a:ln>
        </p:spPr>
      </p:pic>
      <p:cxnSp>
        <p:nvCxnSpPr>
          <p:cNvPr id="214" name="Google Shape;214;p23"/>
          <p:cNvCxnSpPr/>
          <p:nvPr/>
        </p:nvCxnSpPr>
        <p:spPr>
          <a:xfrm flipH="1" rot="10800000">
            <a:off x="5589750" y="3147150"/>
            <a:ext cx="3147300" cy="1550100"/>
          </a:xfrm>
          <a:prstGeom prst="straightConnector1">
            <a:avLst/>
          </a:prstGeom>
          <a:noFill/>
          <a:ln cap="flat" cmpd="sng" w="9525">
            <a:solidFill>
              <a:schemeClr val="dk2"/>
            </a:solidFill>
            <a:prstDash val="solid"/>
            <a:round/>
            <a:headEnd len="med" w="med" type="none"/>
            <a:tailEnd len="med" w="med" type="none"/>
          </a:ln>
        </p:spPr>
      </p:cxnSp>
      <p:cxnSp>
        <p:nvCxnSpPr>
          <p:cNvPr id="215" name="Google Shape;215;p23"/>
          <p:cNvCxnSpPr/>
          <p:nvPr/>
        </p:nvCxnSpPr>
        <p:spPr>
          <a:xfrm>
            <a:off x="6106450" y="5390050"/>
            <a:ext cx="2665500" cy="0"/>
          </a:xfrm>
          <a:prstGeom prst="straightConnector1">
            <a:avLst/>
          </a:prstGeom>
          <a:noFill/>
          <a:ln cap="flat" cmpd="sng" w="9525">
            <a:solidFill>
              <a:schemeClr val="dk2"/>
            </a:solidFill>
            <a:prstDash val="solid"/>
            <a:round/>
            <a:headEnd len="med" w="med" type="none"/>
            <a:tailEnd len="med" w="med" type="none"/>
          </a:ln>
        </p:spPr>
      </p:cxnSp>
      <p:cxnSp>
        <p:nvCxnSpPr>
          <p:cNvPr id="216" name="Google Shape;216;p23"/>
          <p:cNvCxnSpPr/>
          <p:nvPr/>
        </p:nvCxnSpPr>
        <p:spPr>
          <a:xfrm>
            <a:off x="6532167" y="6544600"/>
            <a:ext cx="2181300" cy="1417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20" name="Shape 220"/>
        <p:cNvGrpSpPr/>
        <p:nvPr/>
      </p:nvGrpSpPr>
      <p:grpSpPr>
        <a:xfrm>
          <a:off x="0" y="0"/>
          <a:ext cx="0" cy="0"/>
          <a:chOff x="0" y="0"/>
          <a:chExt cx="0" cy="0"/>
        </a:xfrm>
      </p:grpSpPr>
      <p:pic>
        <p:nvPicPr>
          <p:cNvPr id="221" name="Google Shape;221;p24"/>
          <p:cNvPicPr preferRelativeResize="0"/>
          <p:nvPr/>
        </p:nvPicPr>
        <p:blipFill rotWithShape="1">
          <a:blip r:embed="rId3">
            <a:alphaModFix/>
          </a:blip>
          <a:srcRect b="10031" l="0" r="0" t="10039"/>
          <a:stretch/>
        </p:blipFill>
        <p:spPr>
          <a:xfrm>
            <a:off x="9668025" y="390400"/>
            <a:ext cx="6492776" cy="3038601"/>
          </a:xfrm>
          <a:prstGeom prst="rect">
            <a:avLst/>
          </a:prstGeom>
          <a:noFill/>
          <a:ln>
            <a:noFill/>
          </a:ln>
        </p:spPr>
      </p:pic>
      <p:sp>
        <p:nvSpPr>
          <p:cNvPr id="222" name="Google Shape;222;p24"/>
          <p:cNvSpPr/>
          <p:nvPr/>
        </p:nvSpPr>
        <p:spPr>
          <a:xfrm rot="154594">
            <a:off x="697211" y="3607200"/>
            <a:ext cx="2960586" cy="5538511"/>
          </a:xfrm>
          <a:custGeom>
            <a:rect b="b" l="l" r="r" t="t"/>
            <a:pathLst>
              <a:path extrusionOk="0" h="5532912" w="2957593">
                <a:moveTo>
                  <a:pt x="0" y="0"/>
                </a:moveTo>
                <a:lnTo>
                  <a:pt x="2957593" y="0"/>
                </a:lnTo>
                <a:lnTo>
                  <a:pt x="2957593" y="5532912"/>
                </a:lnTo>
                <a:lnTo>
                  <a:pt x="0" y="5532912"/>
                </a:lnTo>
                <a:lnTo>
                  <a:pt x="0" y="0"/>
                </a:lnTo>
                <a:close/>
              </a:path>
            </a:pathLst>
          </a:custGeom>
          <a:blipFill rotWithShape="1">
            <a:blip r:embed="rId4">
              <a:alphaModFix/>
            </a:blip>
            <a:stretch>
              <a:fillRect b="0" l="0" r="0" t="0"/>
            </a:stretch>
          </a:blipFill>
          <a:ln>
            <a:noFill/>
          </a:ln>
        </p:spPr>
      </p:sp>
      <p:sp>
        <p:nvSpPr>
          <p:cNvPr id="223" name="Google Shape;223;p24"/>
          <p:cNvSpPr/>
          <p:nvPr/>
        </p:nvSpPr>
        <p:spPr>
          <a:xfrm rot="-299954">
            <a:off x="4956987" y="3607907"/>
            <a:ext cx="3733375" cy="5943504"/>
          </a:xfrm>
          <a:custGeom>
            <a:rect b="b" l="l" r="r" t="t"/>
            <a:pathLst>
              <a:path extrusionOk="0" h="5532912" w="2957593">
                <a:moveTo>
                  <a:pt x="0" y="0"/>
                </a:moveTo>
                <a:lnTo>
                  <a:pt x="2957592" y="0"/>
                </a:lnTo>
                <a:lnTo>
                  <a:pt x="2957592" y="5532912"/>
                </a:lnTo>
                <a:lnTo>
                  <a:pt x="0" y="5532912"/>
                </a:lnTo>
                <a:lnTo>
                  <a:pt x="0" y="0"/>
                </a:lnTo>
                <a:close/>
              </a:path>
            </a:pathLst>
          </a:custGeom>
          <a:blipFill rotWithShape="1">
            <a:blip r:embed="rId4">
              <a:alphaModFix/>
            </a:blip>
            <a:stretch>
              <a:fillRect b="0" l="0" r="0" t="0"/>
            </a:stretch>
          </a:blipFill>
          <a:ln>
            <a:noFill/>
          </a:ln>
        </p:spPr>
      </p:sp>
      <p:sp>
        <p:nvSpPr>
          <p:cNvPr id="224" name="Google Shape;224;p24"/>
          <p:cNvSpPr/>
          <p:nvPr/>
        </p:nvSpPr>
        <p:spPr>
          <a:xfrm rot="128855">
            <a:off x="9986948" y="3605295"/>
            <a:ext cx="2959672" cy="5536801"/>
          </a:xfrm>
          <a:custGeom>
            <a:rect b="b" l="l" r="r" t="t"/>
            <a:pathLst>
              <a:path extrusionOk="0" h="5532912" w="2957593">
                <a:moveTo>
                  <a:pt x="0" y="0"/>
                </a:moveTo>
                <a:lnTo>
                  <a:pt x="2957593" y="0"/>
                </a:lnTo>
                <a:lnTo>
                  <a:pt x="2957593" y="5532912"/>
                </a:lnTo>
                <a:lnTo>
                  <a:pt x="0" y="5532912"/>
                </a:lnTo>
                <a:lnTo>
                  <a:pt x="0" y="0"/>
                </a:lnTo>
                <a:close/>
              </a:path>
            </a:pathLst>
          </a:custGeom>
          <a:blipFill rotWithShape="1">
            <a:blip r:embed="rId4">
              <a:alphaModFix/>
            </a:blip>
            <a:stretch>
              <a:fillRect b="0" l="0" r="0" t="0"/>
            </a:stretch>
          </a:blipFill>
          <a:ln>
            <a:noFill/>
          </a:ln>
        </p:spPr>
      </p:sp>
      <p:sp>
        <p:nvSpPr>
          <p:cNvPr id="225" name="Google Shape;225;p24"/>
          <p:cNvSpPr/>
          <p:nvPr/>
        </p:nvSpPr>
        <p:spPr>
          <a:xfrm rot="-164289">
            <a:off x="14186338" y="3614905"/>
            <a:ext cx="3405120" cy="5566784"/>
          </a:xfrm>
          <a:custGeom>
            <a:rect b="b" l="l" r="r" t="t"/>
            <a:pathLst>
              <a:path extrusionOk="0" h="5532912" w="2957593">
                <a:moveTo>
                  <a:pt x="0" y="0"/>
                </a:moveTo>
                <a:lnTo>
                  <a:pt x="2957593" y="0"/>
                </a:lnTo>
                <a:lnTo>
                  <a:pt x="2957593" y="5532912"/>
                </a:lnTo>
                <a:lnTo>
                  <a:pt x="0" y="5532912"/>
                </a:lnTo>
                <a:lnTo>
                  <a:pt x="0" y="0"/>
                </a:lnTo>
                <a:close/>
              </a:path>
            </a:pathLst>
          </a:custGeom>
          <a:blipFill rotWithShape="1">
            <a:blip r:embed="rId4">
              <a:alphaModFix/>
            </a:blip>
            <a:stretch>
              <a:fillRect b="0" l="0" r="0" t="0"/>
            </a:stretch>
          </a:blipFill>
          <a:ln>
            <a:noFill/>
          </a:ln>
        </p:spPr>
      </p:sp>
      <p:sp>
        <p:nvSpPr>
          <p:cNvPr id="226" name="Google Shape;226;p24"/>
          <p:cNvSpPr txBox="1"/>
          <p:nvPr/>
        </p:nvSpPr>
        <p:spPr>
          <a:xfrm>
            <a:off x="1028700" y="1213162"/>
            <a:ext cx="8115300" cy="831300"/>
          </a:xfrm>
          <a:prstGeom prst="rect">
            <a:avLst/>
          </a:prstGeom>
          <a:noFill/>
          <a:ln>
            <a:noFill/>
          </a:ln>
        </p:spPr>
        <p:txBody>
          <a:bodyPr anchorCtr="0" anchor="t" bIns="0" lIns="0" spcFirstLastPara="1" rIns="0" wrap="square" tIns="0">
            <a:spAutoFit/>
          </a:bodyPr>
          <a:lstStyle/>
          <a:p>
            <a:pPr indent="0" lvl="0" marL="0" marR="0" rtl="0" algn="l">
              <a:lnSpc>
                <a:spcPct val="131000"/>
              </a:lnSpc>
              <a:spcBef>
                <a:spcPts val="0"/>
              </a:spcBef>
              <a:spcAft>
                <a:spcPts val="0"/>
              </a:spcAft>
              <a:buNone/>
            </a:pPr>
            <a:r>
              <a:rPr b="1" lang="en-US" sz="5400">
                <a:solidFill>
                  <a:srgbClr val="F56553"/>
                </a:solidFill>
                <a:latin typeface="Poppins"/>
                <a:ea typeface="Poppins"/>
                <a:cs typeface="Poppins"/>
                <a:sym typeface="Poppins"/>
              </a:rPr>
              <a:t>Why Invest?</a:t>
            </a:r>
            <a:endParaRPr sz="1800"/>
          </a:p>
        </p:txBody>
      </p:sp>
      <p:sp>
        <p:nvSpPr>
          <p:cNvPr id="227" name="Google Shape;227;p24"/>
          <p:cNvSpPr txBox="1"/>
          <p:nvPr/>
        </p:nvSpPr>
        <p:spPr>
          <a:xfrm rot="151612">
            <a:off x="996917" y="5499371"/>
            <a:ext cx="2361196" cy="3053959"/>
          </a:xfrm>
          <a:prstGeom prst="rect">
            <a:avLst/>
          </a:prstGeom>
          <a:noFill/>
          <a:ln>
            <a:noFill/>
          </a:ln>
        </p:spPr>
        <p:txBody>
          <a:bodyPr anchorCtr="0" anchor="t" bIns="0" lIns="0" spcFirstLastPara="1" rIns="0" wrap="square" tIns="0">
            <a:spAutoFit/>
          </a:bodyPr>
          <a:lstStyle/>
          <a:p>
            <a:pPr indent="0" lvl="1" marL="0" marR="0" rtl="0" algn="ctr">
              <a:lnSpc>
                <a:spcPct val="180000"/>
              </a:lnSpc>
              <a:spcBef>
                <a:spcPts val="0"/>
              </a:spcBef>
              <a:spcAft>
                <a:spcPts val="0"/>
              </a:spcAft>
              <a:buNone/>
            </a:pPr>
            <a:r>
              <a:rPr b="1" lang="en-US" sz="3100">
                <a:solidFill>
                  <a:schemeClr val="accent2"/>
                </a:solidFill>
                <a:latin typeface="Cabin"/>
                <a:ea typeface="Cabin"/>
                <a:cs typeface="Cabin"/>
                <a:sym typeface="Cabin"/>
              </a:rPr>
              <a:t>100,000 </a:t>
            </a:r>
            <a:r>
              <a:rPr b="1" lang="en-US" sz="3100">
                <a:solidFill>
                  <a:srgbClr val="0126B4"/>
                </a:solidFill>
                <a:latin typeface="Cabin"/>
                <a:ea typeface="Cabin"/>
                <a:cs typeface="Cabin"/>
                <a:sym typeface="Cabin"/>
              </a:rPr>
              <a:t>expected number of users</a:t>
            </a:r>
            <a:endParaRPr sz="3100"/>
          </a:p>
        </p:txBody>
      </p:sp>
      <p:sp>
        <p:nvSpPr>
          <p:cNvPr id="228" name="Google Shape;228;p24"/>
          <p:cNvSpPr txBox="1"/>
          <p:nvPr/>
        </p:nvSpPr>
        <p:spPr>
          <a:xfrm rot="-303329">
            <a:off x="5384185" y="5299882"/>
            <a:ext cx="2822279" cy="3786425"/>
          </a:xfrm>
          <a:prstGeom prst="rect">
            <a:avLst/>
          </a:prstGeom>
          <a:noFill/>
          <a:ln>
            <a:noFill/>
          </a:ln>
        </p:spPr>
        <p:txBody>
          <a:bodyPr anchorCtr="0" anchor="t" bIns="0" lIns="0" spcFirstLastPara="1" rIns="0" wrap="square" tIns="0">
            <a:spAutoFit/>
          </a:bodyPr>
          <a:lstStyle/>
          <a:p>
            <a:pPr indent="0" lvl="1" marL="0" marR="0" rtl="0" algn="ctr">
              <a:lnSpc>
                <a:spcPct val="180000"/>
              </a:lnSpc>
              <a:spcBef>
                <a:spcPts val="0"/>
              </a:spcBef>
              <a:spcAft>
                <a:spcPts val="0"/>
              </a:spcAft>
              <a:buNone/>
            </a:pPr>
            <a:r>
              <a:rPr b="1" lang="en-US" sz="3000">
                <a:solidFill>
                  <a:srgbClr val="0126B4"/>
                </a:solidFill>
                <a:latin typeface="Cabin"/>
                <a:ea typeface="Cabin"/>
                <a:cs typeface="Cabin"/>
                <a:sym typeface="Cabin"/>
              </a:rPr>
              <a:t>S</a:t>
            </a:r>
            <a:r>
              <a:rPr b="1" lang="en-US" sz="3000">
                <a:solidFill>
                  <a:srgbClr val="0126B4"/>
                </a:solidFill>
                <a:latin typeface="Cabin"/>
                <a:ea typeface="Cabin"/>
                <a:cs typeface="Cabin"/>
                <a:sym typeface="Cabin"/>
              </a:rPr>
              <a:t>ubscription of $10/month will yield monthly revenue of</a:t>
            </a:r>
            <a:endParaRPr b="1" sz="3000">
              <a:solidFill>
                <a:srgbClr val="0126B4"/>
              </a:solidFill>
              <a:latin typeface="Cabin"/>
              <a:ea typeface="Cabin"/>
              <a:cs typeface="Cabin"/>
              <a:sym typeface="Cabin"/>
            </a:endParaRPr>
          </a:p>
          <a:p>
            <a:pPr indent="0" lvl="1" marL="0" marR="0" rtl="0" algn="ctr">
              <a:lnSpc>
                <a:spcPct val="180000"/>
              </a:lnSpc>
              <a:spcBef>
                <a:spcPts val="0"/>
              </a:spcBef>
              <a:spcAft>
                <a:spcPts val="0"/>
              </a:spcAft>
              <a:buNone/>
            </a:pPr>
            <a:r>
              <a:rPr b="1" lang="en-US" sz="3000">
                <a:solidFill>
                  <a:schemeClr val="accent2"/>
                </a:solidFill>
                <a:latin typeface="Cabin"/>
                <a:ea typeface="Cabin"/>
                <a:cs typeface="Cabin"/>
                <a:sym typeface="Cabin"/>
              </a:rPr>
              <a:t>$1 million</a:t>
            </a:r>
            <a:endParaRPr sz="3000">
              <a:solidFill>
                <a:schemeClr val="accent2"/>
              </a:solidFill>
            </a:endParaRPr>
          </a:p>
        </p:txBody>
      </p:sp>
      <p:sp>
        <p:nvSpPr>
          <p:cNvPr id="229" name="Google Shape;229;p24"/>
          <p:cNvSpPr txBox="1"/>
          <p:nvPr/>
        </p:nvSpPr>
        <p:spPr>
          <a:xfrm rot="130647">
            <a:off x="9991420" y="5548668"/>
            <a:ext cx="2889887" cy="2955365"/>
          </a:xfrm>
          <a:prstGeom prst="rect">
            <a:avLst/>
          </a:prstGeom>
          <a:noFill/>
          <a:ln>
            <a:noFill/>
          </a:ln>
        </p:spPr>
        <p:txBody>
          <a:bodyPr anchorCtr="0" anchor="t" bIns="0" lIns="0" spcFirstLastPara="1" rIns="0" wrap="square" tIns="0">
            <a:spAutoFit/>
          </a:bodyPr>
          <a:lstStyle/>
          <a:p>
            <a:pPr indent="0" lvl="1" marL="0" marR="0" rtl="0" algn="ctr">
              <a:lnSpc>
                <a:spcPct val="180000"/>
              </a:lnSpc>
              <a:spcBef>
                <a:spcPts val="0"/>
              </a:spcBef>
              <a:spcAft>
                <a:spcPts val="0"/>
              </a:spcAft>
              <a:buNone/>
            </a:pPr>
            <a:r>
              <a:rPr b="1" lang="en-US" sz="3000">
                <a:solidFill>
                  <a:srgbClr val="0126B4"/>
                </a:solidFill>
                <a:latin typeface="Cabin"/>
                <a:ea typeface="Cabin"/>
                <a:cs typeface="Cabin"/>
                <a:sym typeface="Cabin"/>
              </a:rPr>
              <a:t>Our Solution </a:t>
            </a:r>
            <a:r>
              <a:rPr b="1" lang="en-US" sz="3000">
                <a:solidFill>
                  <a:schemeClr val="accent2"/>
                </a:solidFill>
                <a:latin typeface="Cabin"/>
                <a:ea typeface="Cabin"/>
                <a:cs typeface="Cabin"/>
                <a:sym typeface="Cabin"/>
              </a:rPr>
              <a:t>saves time and money</a:t>
            </a:r>
            <a:r>
              <a:rPr b="1" lang="en-US" sz="3000">
                <a:solidFill>
                  <a:srgbClr val="0126B4"/>
                </a:solidFill>
                <a:latin typeface="Cabin"/>
                <a:ea typeface="Cabin"/>
                <a:cs typeface="Cabin"/>
                <a:sym typeface="Cabin"/>
              </a:rPr>
              <a:t> in trip planning</a:t>
            </a:r>
            <a:endParaRPr sz="3000"/>
          </a:p>
        </p:txBody>
      </p:sp>
      <p:sp>
        <p:nvSpPr>
          <p:cNvPr id="230" name="Google Shape;230;p24"/>
          <p:cNvSpPr txBox="1"/>
          <p:nvPr/>
        </p:nvSpPr>
        <p:spPr>
          <a:xfrm rot="-160836">
            <a:off x="14311440" y="5520395"/>
            <a:ext cx="3130325" cy="2955196"/>
          </a:xfrm>
          <a:prstGeom prst="rect">
            <a:avLst/>
          </a:prstGeom>
          <a:noFill/>
          <a:ln>
            <a:noFill/>
          </a:ln>
        </p:spPr>
        <p:txBody>
          <a:bodyPr anchorCtr="0" anchor="t" bIns="0" lIns="0" spcFirstLastPara="1" rIns="0" wrap="square" tIns="0">
            <a:spAutoFit/>
          </a:bodyPr>
          <a:lstStyle/>
          <a:p>
            <a:pPr indent="0" lvl="1" marL="0" marR="0" rtl="0" algn="ctr">
              <a:lnSpc>
                <a:spcPct val="180000"/>
              </a:lnSpc>
              <a:spcBef>
                <a:spcPts val="0"/>
              </a:spcBef>
              <a:spcAft>
                <a:spcPts val="0"/>
              </a:spcAft>
              <a:buNone/>
            </a:pPr>
            <a:r>
              <a:rPr b="1" lang="en-US" sz="3000">
                <a:solidFill>
                  <a:srgbClr val="0126B4"/>
                </a:solidFill>
                <a:latin typeface="Cabin"/>
                <a:ea typeface="Cabin"/>
                <a:cs typeface="Cabin"/>
                <a:sym typeface="Cabin"/>
              </a:rPr>
              <a:t>Future expansion to include </a:t>
            </a:r>
            <a:r>
              <a:rPr b="1" lang="en-US" sz="3000">
                <a:solidFill>
                  <a:schemeClr val="accent2"/>
                </a:solidFill>
                <a:latin typeface="Cabin"/>
                <a:ea typeface="Cabin"/>
                <a:cs typeface="Cabin"/>
                <a:sym typeface="Cabin"/>
              </a:rPr>
              <a:t>international</a:t>
            </a:r>
            <a:r>
              <a:rPr b="1" lang="en-US" sz="3000">
                <a:solidFill>
                  <a:srgbClr val="0126B4"/>
                </a:solidFill>
                <a:latin typeface="Cabin"/>
                <a:ea typeface="Cabin"/>
                <a:cs typeface="Cabin"/>
                <a:sym typeface="Cabin"/>
              </a:rPr>
              <a:t> trip planning</a:t>
            </a:r>
            <a:endParaRPr sz="3000"/>
          </a:p>
        </p:txBody>
      </p:sp>
      <p:sp>
        <p:nvSpPr>
          <p:cNvPr id="231" name="Google Shape;231;p24"/>
          <p:cNvSpPr/>
          <p:nvPr/>
        </p:nvSpPr>
        <p:spPr>
          <a:xfrm>
            <a:off x="-175763" y="3604033"/>
            <a:ext cx="19378613" cy="521970"/>
          </a:xfrm>
          <a:custGeom>
            <a:rect b="b" l="l" r="r" t="t"/>
            <a:pathLst>
              <a:path extrusionOk="0" h="695960" w="25838151">
                <a:moveTo>
                  <a:pt x="20320" y="623570"/>
                </a:moveTo>
                <a:cubicBezTo>
                  <a:pt x="1543050" y="492760"/>
                  <a:pt x="1621790" y="473710"/>
                  <a:pt x="1747520" y="443230"/>
                </a:cubicBezTo>
                <a:cubicBezTo>
                  <a:pt x="1884680" y="410210"/>
                  <a:pt x="2040890" y="353060"/>
                  <a:pt x="2172970" y="320040"/>
                </a:cubicBezTo>
                <a:cubicBezTo>
                  <a:pt x="2286000" y="292100"/>
                  <a:pt x="2376170" y="270510"/>
                  <a:pt x="2490470" y="251460"/>
                </a:cubicBezTo>
                <a:cubicBezTo>
                  <a:pt x="2621280" y="228600"/>
                  <a:pt x="2777490" y="208280"/>
                  <a:pt x="2914650" y="198120"/>
                </a:cubicBezTo>
                <a:cubicBezTo>
                  <a:pt x="3044190" y="187960"/>
                  <a:pt x="3158490" y="190500"/>
                  <a:pt x="3291840" y="189230"/>
                </a:cubicBezTo>
                <a:cubicBezTo>
                  <a:pt x="3441700" y="187960"/>
                  <a:pt x="3647440" y="184150"/>
                  <a:pt x="3769360" y="189230"/>
                </a:cubicBezTo>
                <a:cubicBezTo>
                  <a:pt x="3845560" y="191770"/>
                  <a:pt x="3864610" y="193040"/>
                  <a:pt x="3953510" y="204470"/>
                </a:cubicBezTo>
                <a:cubicBezTo>
                  <a:pt x="4191000" y="233680"/>
                  <a:pt x="4898390" y="378460"/>
                  <a:pt x="5250180" y="422910"/>
                </a:cubicBezTo>
                <a:cubicBezTo>
                  <a:pt x="5490210" y="453390"/>
                  <a:pt x="5621020" y="457200"/>
                  <a:pt x="5859780" y="473710"/>
                </a:cubicBezTo>
                <a:cubicBezTo>
                  <a:pt x="6198870" y="496570"/>
                  <a:pt x="6805930" y="532130"/>
                  <a:pt x="7092950" y="541020"/>
                </a:cubicBezTo>
                <a:cubicBezTo>
                  <a:pt x="7246620" y="546100"/>
                  <a:pt x="7321550" y="551180"/>
                  <a:pt x="7446010" y="542290"/>
                </a:cubicBezTo>
                <a:cubicBezTo>
                  <a:pt x="7586980" y="532130"/>
                  <a:pt x="7735570" y="488950"/>
                  <a:pt x="7895590" y="473710"/>
                </a:cubicBezTo>
                <a:cubicBezTo>
                  <a:pt x="8075930" y="457200"/>
                  <a:pt x="8298180" y="463550"/>
                  <a:pt x="8475980" y="452120"/>
                </a:cubicBezTo>
                <a:cubicBezTo>
                  <a:pt x="8628380" y="441960"/>
                  <a:pt x="8729980" y="425450"/>
                  <a:pt x="8901430" y="414020"/>
                </a:cubicBezTo>
                <a:cubicBezTo>
                  <a:pt x="9160510" y="397510"/>
                  <a:pt x="9575800" y="379730"/>
                  <a:pt x="9878060" y="372110"/>
                </a:cubicBezTo>
                <a:cubicBezTo>
                  <a:pt x="10140950" y="365760"/>
                  <a:pt x="10387330" y="365760"/>
                  <a:pt x="10614660" y="369570"/>
                </a:cubicBezTo>
                <a:cubicBezTo>
                  <a:pt x="10811510" y="373380"/>
                  <a:pt x="10957560" y="375920"/>
                  <a:pt x="11167110" y="389890"/>
                </a:cubicBezTo>
                <a:cubicBezTo>
                  <a:pt x="11443970" y="407670"/>
                  <a:pt x="11912600" y="467360"/>
                  <a:pt x="12129770" y="480060"/>
                </a:cubicBezTo>
                <a:cubicBezTo>
                  <a:pt x="12240260" y="486410"/>
                  <a:pt x="12272010" y="480060"/>
                  <a:pt x="12381230" y="485140"/>
                </a:cubicBezTo>
                <a:cubicBezTo>
                  <a:pt x="12586970" y="495300"/>
                  <a:pt x="12985751" y="539750"/>
                  <a:pt x="13270229" y="551180"/>
                </a:cubicBezTo>
                <a:cubicBezTo>
                  <a:pt x="13534390" y="562610"/>
                  <a:pt x="13784579" y="563880"/>
                  <a:pt x="14032229" y="558800"/>
                </a:cubicBezTo>
                <a:cubicBezTo>
                  <a:pt x="14268451" y="553720"/>
                  <a:pt x="14513560" y="538480"/>
                  <a:pt x="14725651" y="520700"/>
                </a:cubicBezTo>
                <a:cubicBezTo>
                  <a:pt x="14905990" y="505460"/>
                  <a:pt x="15055851" y="477520"/>
                  <a:pt x="15223490" y="463550"/>
                </a:cubicBezTo>
                <a:cubicBezTo>
                  <a:pt x="15393670" y="448310"/>
                  <a:pt x="15539720" y="450850"/>
                  <a:pt x="15741651" y="433070"/>
                </a:cubicBezTo>
                <a:cubicBezTo>
                  <a:pt x="16028670" y="408940"/>
                  <a:pt x="16539210" y="339090"/>
                  <a:pt x="16781779" y="317500"/>
                </a:cubicBezTo>
                <a:cubicBezTo>
                  <a:pt x="16911320" y="306070"/>
                  <a:pt x="16946879" y="302260"/>
                  <a:pt x="17081501" y="297180"/>
                </a:cubicBezTo>
                <a:cubicBezTo>
                  <a:pt x="17362170" y="285750"/>
                  <a:pt x="17912079" y="267970"/>
                  <a:pt x="18379440" y="281940"/>
                </a:cubicBezTo>
                <a:cubicBezTo>
                  <a:pt x="18929351" y="298450"/>
                  <a:pt x="19715479" y="360680"/>
                  <a:pt x="20175220" y="412750"/>
                </a:cubicBezTo>
                <a:cubicBezTo>
                  <a:pt x="20464779" y="445770"/>
                  <a:pt x="20659090" y="499110"/>
                  <a:pt x="20880070" y="519430"/>
                </a:cubicBezTo>
                <a:cubicBezTo>
                  <a:pt x="21074379" y="537210"/>
                  <a:pt x="21206460" y="535940"/>
                  <a:pt x="21428710" y="539750"/>
                </a:cubicBezTo>
                <a:cubicBezTo>
                  <a:pt x="21771610" y="546100"/>
                  <a:pt x="22409151" y="560070"/>
                  <a:pt x="22738079" y="543560"/>
                </a:cubicBezTo>
                <a:cubicBezTo>
                  <a:pt x="22938740" y="533400"/>
                  <a:pt x="23055579" y="519430"/>
                  <a:pt x="23220679" y="494030"/>
                </a:cubicBezTo>
                <a:cubicBezTo>
                  <a:pt x="23397210" y="466090"/>
                  <a:pt x="23567390" y="408940"/>
                  <a:pt x="23761701" y="378460"/>
                </a:cubicBezTo>
                <a:cubicBezTo>
                  <a:pt x="23985220" y="344170"/>
                  <a:pt x="24260810" y="342900"/>
                  <a:pt x="24490679" y="309880"/>
                </a:cubicBezTo>
                <a:cubicBezTo>
                  <a:pt x="24698960" y="279400"/>
                  <a:pt x="24875490" y="240030"/>
                  <a:pt x="25082501" y="194310"/>
                </a:cubicBezTo>
                <a:cubicBezTo>
                  <a:pt x="25311101" y="143510"/>
                  <a:pt x="25721310" y="0"/>
                  <a:pt x="25803860" y="12700"/>
                </a:cubicBezTo>
                <a:cubicBezTo>
                  <a:pt x="25822910" y="15240"/>
                  <a:pt x="25831801" y="24130"/>
                  <a:pt x="25835610" y="31750"/>
                </a:cubicBezTo>
                <a:cubicBezTo>
                  <a:pt x="25838151" y="38100"/>
                  <a:pt x="25834340" y="49530"/>
                  <a:pt x="25829260" y="54610"/>
                </a:cubicBezTo>
                <a:cubicBezTo>
                  <a:pt x="25822910" y="59690"/>
                  <a:pt x="25806401" y="63500"/>
                  <a:pt x="25798779" y="59690"/>
                </a:cubicBezTo>
                <a:cubicBezTo>
                  <a:pt x="25791160" y="55880"/>
                  <a:pt x="25784810" y="39370"/>
                  <a:pt x="25786079" y="31750"/>
                </a:cubicBezTo>
                <a:cubicBezTo>
                  <a:pt x="25787351" y="24130"/>
                  <a:pt x="25801320" y="11430"/>
                  <a:pt x="25808940" y="11430"/>
                </a:cubicBezTo>
                <a:cubicBezTo>
                  <a:pt x="25817829" y="11430"/>
                  <a:pt x="25834340" y="27940"/>
                  <a:pt x="25835610" y="36830"/>
                </a:cubicBezTo>
                <a:cubicBezTo>
                  <a:pt x="25836879" y="44450"/>
                  <a:pt x="25830529" y="53340"/>
                  <a:pt x="25816560" y="62230"/>
                </a:cubicBezTo>
                <a:cubicBezTo>
                  <a:pt x="25749251" y="106680"/>
                  <a:pt x="25298401" y="198120"/>
                  <a:pt x="25092660" y="245110"/>
                </a:cubicBezTo>
                <a:cubicBezTo>
                  <a:pt x="24941529" y="279400"/>
                  <a:pt x="24808179" y="306070"/>
                  <a:pt x="24697690" y="326390"/>
                </a:cubicBezTo>
                <a:cubicBezTo>
                  <a:pt x="24618951" y="341630"/>
                  <a:pt x="24584660" y="349250"/>
                  <a:pt x="24495760" y="360680"/>
                </a:cubicBezTo>
                <a:cubicBezTo>
                  <a:pt x="24329390" y="382270"/>
                  <a:pt x="23994110" y="394970"/>
                  <a:pt x="23770590" y="429260"/>
                </a:cubicBezTo>
                <a:cubicBezTo>
                  <a:pt x="23575010" y="459740"/>
                  <a:pt x="23403560" y="516890"/>
                  <a:pt x="23227029" y="544830"/>
                </a:cubicBezTo>
                <a:cubicBezTo>
                  <a:pt x="23060660" y="571500"/>
                  <a:pt x="22941279" y="584200"/>
                  <a:pt x="22738079" y="594360"/>
                </a:cubicBezTo>
                <a:cubicBezTo>
                  <a:pt x="22406610" y="610870"/>
                  <a:pt x="21771610" y="596900"/>
                  <a:pt x="21427440" y="590550"/>
                </a:cubicBezTo>
                <a:cubicBezTo>
                  <a:pt x="21203920" y="586740"/>
                  <a:pt x="21069301" y="588010"/>
                  <a:pt x="20874990" y="570230"/>
                </a:cubicBezTo>
                <a:cubicBezTo>
                  <a:pt x="20654010" y="549910"/>
                  <a:pt x="20460970" y="496570"/>
                  <a:pt x="20171410" y="463550"/>
                </a:cubicBezTo>
                <a:cubicBezTo>
                  <a:pt x="19711670" y="411480"/>
                  <a:pt x="18928079" y="349250"/>
                  <a:pt x="18379440" y="332740"/>
                </a:cubicBezTo>
                <a:cubicBezTo>
                  <a:pt x="17913351" y="318770"/>
                  <a:pt x="17526001" y="323850"/>
                  <a:pt x="17085310" y="347980"/>
                </a:cubicBezTo>
                <a:cubicBezTo>
                  <a:pt x="16623029" y="373380"/>
                  <a:pt x="16005810" y="463550"/>
                  <a:pt x="15667990" y="490220"/>
                </a:cubicBezTo>
                <a:cubicBezTo>
                  <a:pt x="15480029" y="504190"/>
                  <a:pt x="15379701" y="501650"/>
                  <a:pt x="15228570" y="514350"/>
                </a:cubicBezTo>
                <a:cubicBezTo>
                  <a:pt x="15067279" y="528320"/>
                  <a:pt x="14909801" y="556260"/>
                  <a:pt x="14729460" y="571500"/>
                </a:cubicBezTo>
                <a:cubicBezTo>
                  <a:pt x="14516101" y="589280"/>
                  <a:pt x="14269720" y="604520"/>
                  <a:pt x="14032229" y="609600"/>
                </a:cubicBezTo>
                <a:cubicBezTo>
                  <a:pt x="13783310" y="614680"/>
                  <a:pt x="13530579" y="613410"/>
                  <a:pt x="13266420" y="601980"/>
                </a:cubicBezTo>
                <a:cubicBezTo>
                  <a:pt x="12981940" y="590550"/>
                  <a:pt x="12586970" y="546100"/>
                  <a:pt x="12379960" y="535940"/>
                </a:cubicBezTo>
                <a:cubicBezTo>
                  <a:pt x="12269470" y="530860"/>
                  <a:pt x="12236450" y="535940"/>
                  <a:pt x="12123420" y="529590"/>
                </a:cubicBezTo>
                <a:cubicBezTo>
                  <a:pt x="11906250" y="516890"/>
                  <a:pt x="11442700" y="458470"/>
                  <a:pt x="11167110" y="440690"/>
                </a:cubicBezTo>
                <a:cubicBezTo>
                  <a:pt x="10957560" y="426720"/>
                  <a:pt x="10811510" y="424180"/>
                  <a:pt x="10614660" y="420370"/>
                </a:cubicBezTo>
                <a:cubicBezTo>
                  <a:pt x="10387330" y="416560"/>
                  <a:pt x="10144760" y="416560"/>
                  <a:pt x="9883140" y="422910"/>
                </a:cubicBezTo>
                <a:cubicBezTo>
                  <a:pt x="9580880" y="430530"/>
                  <a:pt x="9166860" y="448310"/>
                  <a:pt x="8907780" y="464820"/>
                </a:cubicBezTo>
                <a:cubicBezTo>
                  <a:pt x="8735060" y="476250"/>
                  <a:pt x="8630920" y="492760"/>
                  <a:pt x="8475980" y="502920"/>
                </a:cubicBezTo>
                <a:cubicBezTo>
                  <a:pt x="8298180" y="514350"/>
                  <a:pt x="8081010" y="506730"/>
                  <a:pt x="7900670" y="523240"/>
                </a:cubicBezTo>
                <a:cubicBezTo>
                  <a:pt x="7739380" y="538480"/>
                  <a:pt x="7599680" y="581660"/>
                  <a:pt x="7446010" y="593090"/>
                </a:cubicBezTo>
                <a:cubicBezTo>
                  <a:pt x="7291070" y="604520"/>
                  <a:pt x="7170420" y="595630"/>
                  <a:pt x="6977380" y="589280"/>
                </a:cubicBezTo>
                <a:cubicBezTo>
                  <a:pt x="6663690" y="579120"/>
                  <a:pt x="6060440" y="538480"/>
                  <a:pt x="5740400" y="515620"/>
                </a:cubicBezTo>
                <a:cubicBezTo>
                  <a:pt x="5537200" y="500380"/>
                  <a:pt x="5447030" y="497840"/>
                  <a:pt x="5242560" y="472440"/>
                </a:cubicBezTo>
                <a:cubicBezTo>
                  <a:pt x="4912360" y="430530"/>
                  <a:pt x="4184650" y="284480"/>
                  <a:pt x="3949700" y="255270"/>
                </a:cubicBezTo>
                <a:cubicBezTo>
                  <a:pt x="3862070" y="243840"/>
                  <a:pt x="3844290" y="242570"/>
                  <a:pt x="3769360" y="240030"/>
                </a:cubicBezTo>
                <a:cubicBezTo>
                  <a:pt x="3648710" y="234950"/>
                  <a:pt x="3441700" y="238760"/>
                  <a:pt x="3291840" y="240030"/>
                </a:cubicBezTo>
                <a:cubicBezTo>
                  <a:pt x="3159760" y="241300"/>
                  <a:pt x="3046730" y="238760"/>
                  <a:pt x="2919730" y="247650"/>
                </a:cubicBezTo>
                <a:cubicBezTo>
                  <a:pt x="2783840" y="257810"/>
                  <a:pt x="2628900" y="279400"/>
                  <a:pt x="2499360" y="300990"/>
                </a:cubicBezTo>
                <a:cubicBezTo>
                  <a:pt x="2387600" y="320040"/>
                  <a:pt x="2291080" y="341630"/>
                  <a:pt x="2189480" y="368300"/>
                </a:cubicBezTo>
                <a:cubicBezTo>
                  <a:pt x="2087880" y="394970"/>
                  <a:pt x="2004060" y="431800"/>
                  <a:pt x="1891030" y="461010"/>
                </a:cubicBezTo>
                <a:cubicBezTo>
                  <a:pt x="1744980" y="499110"/>
                  <a:pt x="1596390" y="535940"/>
                  <a:pt x="1385570" y="566420"/>
                </a:cubicBezTo>
                <a:cubicBezTo>
                  <a:pt x="1045210" y="614680"/>
                  <a:pt x="149860" y="695960"/>
                  <a:pt x="33020" y="673100"/>
                </a:cubicBezTo>
                <a:cubicBezTo>
                  <a:pt x="13970" y="669290"/>
                  <a:pt x="5080" y="665480"/>
                  <a:pt x="2540" y="657860"/>
                </a:cubicBezTo>
                <a:cubicBezTo>
                  <a:pt x="0" y="648970"/>
                  <a:pt x="20320" y="623570"/>
                  <a:pt x="20320" y="623570"/>
                </a:cubicBezTo>
              </a:path>
            </a:pathLst>
          </a:custGeom>
          <a:solidFill>
            <a:srgbClr val="012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p:nvPr/>
        </p:nvSpPr>
        <p:spPr>
          <a:xfrm rot="-700492">
            <a:off x="14382268" y="1248664"/>
            <a:ext cx="3586571" cy="1728761"/>
          </a:xfrm>
          <a:custGeom>
            <a:rect b="b" l="l" r="r" t="t"/>
            <a:pathLst>
              <a:path extrusionOk="0" h="1727547" w="3584052">
                <a:moveTo>
                  <a:pt x="0" y="0"/>
                </a:moveTo>
                <a:lnTo>
                  <a:pt x="3584052" y="0"/>
                </a:lnTo>
                <a:lnTo>
                  <a:pt x="3584052" y="1727548"/>
                </a:lnTo>
                <a:lnTo>
                  <a:pt x="0" y="1727548"/>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36" name="Shape 236"/>
        <p:cNvGrpSpPr/>
        <p:nvPr/>
      </p:nvGrpSpPr>
      <p:grpSpPr>
        <a:xfrm>
          <a:off x="0" y="0"/>
          <a:ext cx="0" cy="0"/>
          <a:chOff x="0" y="0"/>
          <a:chExt cx="0" cy="0"/>
        </a:xfrm>
      </p:grpSpPr>
      <p:pic>
        <p:nvPicPr>
          <p:cNvPr id="237" name="Google Shape;237;p25"/>
          <p:cNvPicPr preferRelativeResize="0"/>
          <p:nvPr/>
        </p:nvPicPr>
        <p:blipFill rotWithShape="1">
          <a:blip r:embed="rId3">
            <a:alphaModFix amt="60000"/>
          </a:blip>
          <a:srcRect b="0" l="18443" r="18437" t="0"/>
          <a:stretch/>
        </p:blipFill>
        <p:spPr>
          <a:xfrm>
            <a:off x="7110393" y="-64975"/>
            <a:ext cx="11177607" cy="11188525"/>
          </a:xfrm>
          <a:prstGeom prst="rect">
            <a:avLst/>
          </a:prstGeom>
          <a:noFill/>
          <a:ln>
            <a:noFill/>
          </a:ln>
        </p:spPr>
      </p:pic>
      <p:sp>
        <p:nvSpPr>
          <p:cNvPr id="238" name="Google Shape;238;p25"/>
          <p:cNvSpPr/>
          <p:nvPr/>
        </p:nvSpPr>
        <p:spPr>
          <a:xfrm>
            <a:off x="5195048" y="0"/>
            <a:ext cx="3799748" cy="10321025"/>
          </a:xfrm>
          <a:custGeom>
            <a:rect b="b" l="l" r="r" t="t"/>
            <a:pathLst>
              <a:path extrusionOk="0" h="1103880" w="406400">
                <a:moveTo>
                  <a:pt x="203200" y="0"/>
                </a:moveTo>
                <a:lnTo>
                  <a:pt x="406400" y="0"/>
                </a:lnTo>
                <a:lnTo>
                  <a:pt x="203200" y="1103880"/>
                </a:lnTo>
                <a:lnTo>
                  <a:pt x="0" y="1103880"/>
                </a:lnTo>
                <a:lnTo>
                  <a:pt x="203200" y="0"/>
                </a:lnTo>
                <a:close/>
              </a:path>
            </a:pathLst>
          </a:custGeom>
          <a:solidFill>
            <a:srgbClr val="EFEFEF"/>
          </a:solidFill>
          <a:ln>
            <a:noFill/>
          </a:ln>
        </p:spPr>
      </p:sp>
      <p:sp>
        <p:nvSpPr>
          <p:cNvPr id="239" name="Google Shape;239;p25"/>
          <p:cNvSpPr/>
          <p:nvPr/>
        </p:nvSpPr>
        <p:spPr>
          <a:xfrm>
            <a:off x="1237224" y="1439902"/>
            <a:ext cx="4241160" cy="1643450"/>
          </a:xfrm>
          <a:custGeom>
            <a:rect b="b" l="l" r="r" t="t"/>
            <a:pathLst>
              <a:path extrusionOk="0" h="1643450" w="4241160">
                <a:moveTo>
                  <a:pt x="0" y="0"/>
                </a:moveTo>
                <a:lnTo>
                  <a:pt x="4241160" y="0"/>
                </a:lnTo>
                <a:lnTo>
                  <a:pt x="4241160" y="1643449"/>
                </a:lnTo>
                <a:lnTo>
                  <a:pt x="0" y="1643449"/>
                </a:lnTo>
                <a:lnTo>
                  <a:pt x="0" y="0"/>
                </a:lnTo>
                <a:close/>
              </a:path>
            </a:pathLst>
          </a:custGeom>
          <a:blipFill rotWithShape="1">
            <a:blip r:embed="rId4">
              <a:alphaModFix/>
            </a:blip>
            <a:stretch>
              <a:fillRect b="0" l="0" r="0" t="0"/>
            </a:stretch>
          </a:blipFill>
          <a:ln>
            <a:noFill/>
          </a:ln>
        </p:spPr>
      </p:sp>
      <p:sp>
        <p:nvSpPr>
          <p:cNvPr id="240" name="Google Shape;240;p25"/>
          <p:cNvSpPr txBox="1"/>
          <p:nvPr/>
        </p:nvSpPr>
        <p:spPr>
          <a:xfrm>
            <a:off x="155475" y="4047825"/>
            <a:ext cx="8242500" cy="29055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1" lang="en-US" sz="10487">
                <a:solidFill>
                  <a:srgbClr val="F56553"/>
                </a:solidFill>
                <a:latin typeface="Poppins"/>
                <a:ea typeface="Poppins"/>
                <a:cs typeface="Poppins"/>
                <a:sym typeface="Poppins"/>
              </a:rPr>
              <a:t>EXPEDITION </a:t>
            </a:r>
            <a:endParaRPr b="1" sz="10487">
              <a:solidFill>
                <a:srgbClr val="F56553"/>
              </a:solidFill>
              <a:latin typeface="Poppins"/>
              <a:ea typeface="Poppins"/>
              <a:cs typeface="Poppins"/>
              <a:sym typeface="Poppins"/>
            </a:endParaRPr>
          </a:p>
          <a:p>
            <a:pPr indent="0" lvl="0" marL="0" marR="0" rtl="0" algn="l">
              <a:lnSpc>
                <a:spcPct val="90000"/>
              </a:lnSpc>
              <a:spcBef>
                <a:spcPts val="0"/>
              </a:spcBef>
              <a:spcAft>
                <a:spcPts val="0"/>
              </a:spcAft>
              <a:buNone/>
            </a:pPr>
            <a:r>
              <a:rPr b="1" lang="en-US" sz="10487">
                <a:solidFill>
                  <a:srgbClr val="F56553"/>
                </a:solidFill>
                <a:latin typeface="Poppins"/>
                <a:ea typeface="Poppins"/>
                <a:cs typeface="Poppins"/>
                <a:sym typeface="Poppins"/>
              </a:rPr>
              <a:t>BOT</a:t>
            </a:r>
            <a:endParaRPr b="1" sz="10487">
              <a:solidFill>
                <a:srgbClr val="F56553"/>
              </a:solidFill>
              <a:latin typeface="Poppins"/>
              <a:ea typeface="Poppins"/>
              <a:cs typeface="Poppins"/>
              <a:sym typeface="Poppins"/>
            </a:endParaRPr>
          </a:p>
        </p:txBody>
      </p:sp>
      <p:sp>
        <p:nvSpPr>
          <p:cNvPr id="241" name="Google Shape;241;p25"/>
          <p:cNvSpPr txBox="1"/>
          <p:nvPr/>
        </p:nvSpPr>
        <p:spPr>
          <a:xfrm>
            <a:off x="583650" y="3470450"/>
            <a:ext cx="5749200" cy="713100"/>
          </a:xfrm>
          <a:prstGeom prst="rect">
            <a:avLst/>
          </a:prstGeom>
          <a:noFill/>
          <a:ln>
            <a:noFill/>
          </a:ln>
        </p:spPr>
        <p:txBody>
          <a:bodyPr anchorCtr="0" anchor="t" bIns="0" lIns="0" spcFirstLastPara="1" rIns="0" wrap="square" tIns="0">
            <a:spAutoFit/>
          </a:bodyPr>
          <a:lstStyle/>
          <a:p>
            <a:pPr indent="0" lvl="0" marL="0" marR="0" rtl="0" algn="l">
              <a:lnSpc>
                <a:spcPct val="130002"/>
              </a:lnSpc>
              <a:spcBef>
                <a:spcPts val="0"/>
              </a:spcBef>
              <a:spcAft>
                <a:spcPts val="0"/>
              </a:spcAft>
              <a:buNone/>
            </a:pPr>
            <a:r>
              <a:rPr b="1" lang="en-US" sz="4633">
                <a:solidFill>
                  <a:srgbClr val="0126B4"/>
                </a:solidFill>
                <a:latin typeface="Cabin"/>
                <a:ea typeface="Cabin"/>
                <a:cs typeface="Cabin"/>
                <a:sym typeface="Cabin"/>
              </a:rPr>
              <a:t>TEAM N.A.H</a:t>
            </a:r>
            <a:endParaRPr/>
          </a:p>
        </p:txBody>
      </p:sp>
      <p:sp>
        <p:nvSpPr>
          <p:cNvPr id="242" name="Google Shape;242;p25"/>
          <p:cNvSpPr txBox="1"/>
          <p:nvPr/>
        </p:nvSpPr>
        <p:spPr>
          <a:xfrm>
            <a:off x="925350" y="7448091"/>
            <a:ext cx="5065800" cy="2346600"/>
          </a:xfrm>
          <a:prstGeom prst="rect">
            <a:avLst/>
          </a:prstGeom>
          <a:noFill/>
          <a:ln>
            <a:noFill/>
          </a:ln>
        </p:spPr>
        <p:txBody>
          <a:bodyPr anchorCtr="0" anchor="t" bIns="0" lIns="0" spcFirstLastPara="1" rIns="0" wrap="square" tIns="0">
            <a:spAutoFit/>
          </a:bodyPr>
          <a:lstStyle/>
          <a:p>
            <a:pPr indent="0" lvl="1" marL="0" marR="0" rtl="0" algn="l">
              <a:lnSpc>
                <a:spcPct val="181000"/>
              </a:lnSpc>
              <a:spcBef>
                <a:spcPts val="0"/>
              </a:spcBef>
              <a:spcAft>
                <a:spcPts val="0"/>
              </a:spcAft>
              <a:buNone/>
            </a:pPr>
            <a:r>
              <a:rPr lang="en-US" sz="3300">
                <a:solidFill>
                  <a:srgbClr val="0126B4"/>
                </a:solidFill>
                <a:latin typeface="Cabin"/>
                <a:ea typeface="Cabin"/>
                <a:cs typeface="Cabin"/>
                <a:sym typeface="Cabin"/>
              </a:rPr>
              <a:t>Nicolette Seina</a:t>
            </a:r>
            <a:endParaRPr sz="3300">
              <a:solidFill>
                <a:srgbClr val="0126B4"/>
              </a:solidFill>
              <a:latin typeface="Cabin"/>
              <a:ea typeface="Cabin"/>
              <a:cs typeface="Cabin"/>
              <a:sym typeface="Cabin"/>
            </a:endParaRPr>
          </a:p>
          <a:p>
            <a:pPr indent="0" lvl="1" marL="0" marR="0" rtl="0" algn="l">
              <a:lnSpc>
                <a:spcPct val="181000"/>
              </a:lnSpc>
              <a:spcBef>
                <a:spcPts val="0"/>
              </a:spcBef>
              <a:spcAft>
                <a:spcPts val="0"/>
              </a:spcAft>
              <a:buNone/>
            </a:pPr>
            <a:r>
              <a:rPr lang="en-US" sz="3300">
                <a:solidFill>
                  <a:srgbClr val="0126B4"/>
                </a:solidFill>
                <a:latin typeface="Cabin"/>
                <a:ea typeface="Cabin"/>
                <a:cs typeface="Cabin"/>
                <a:sym typeface="Cabin"/>
              </a:rPr>
              <a:t>Anood Alkatheeri</a:t>
            </a:r>
            <a:endParaRPr sz="3300">
              <a:solidFill>
                <a:srgbClr val="0126B4"/>
              </a:solidFill>
              <a:latin typeface="Cabin"/>
              <a:ea typeface="Cabin"/>
              <a:cs typeface="Cabin"/>
              <a:sym typeface="Cabin"/>
            </a:endParaRPr>
          </a:p>
          <a:p>
            <a:pPr indent="0" lvl="1" marL="0" marR="0" rtl="0" algn="l">
              <a:lnSpc>
                <a:spcPct val="181000"/>
              </a:lnSpc>
              <a:spcBef>
                <a:spcPts val="0"/>
              </a:spcBef>
              <a:spcAft>
                <a:spcPts val="0"/>
              </a:spcAft>
              <a:buNone/>
            </a:pPr>
            <a:r>
              <a:rPr lang="en-US" sz="3300">
                <a:solidFill>
                  <a:srgbClr val="0126B4"/>
                </a:solidFill>
                <a:latin typeface="Cabin"/>
                <a:ea typeface="Cabin"/>
                <a:cs typeface="Cabin"/>
                <a:sym typeface="Cabin"/>
              </a:rPr>
              <a:t>Haoyue Xu</a:t>
            </a:r>
            <a:endParaRPr sz="3300">
              <a:solidFill>
                <a:srgbClr val="0126B4"/>
              </a:solidFill>
              <a:latin typeface="Cabin"/>
              <a:ea typeface="Cabin"/>
              <a:cs typeface="Cabin"/>
              <a:sym typeface="Cabin"/>
            </a:endParaRPr>
          </a:p>
        </p:txBody>
      </p:sp>
      <p:sp>
        <p:nvSpPr>
          <p:cNvPr id="243" name="Google Shape;243;p25"/>
          <p:cNvSpPr txBox="1"/>
          <p:nvPr/>
        </p:nvSpPr>
        <p:spPr>
          <a:xfrm>
            <a:off x="12454269" y="2521225"/>
            <a:ext cx="5524800" cy="769500"/>
          </a:xfrm>
          <a:prstGeom prst="rect">
            <a:avLst/>
          </a:prstGeom>
          <a:solidFill>
            <a:schemeClr val="lt1"/>
          </a:solidFill>
          <a:ln>
            <a:noFill/>
          </a:ln>
        </p:spPr>
        <p:txBody>
          <a:bodyPr anchorCtr="0" anchor="t" bIns="0" lIns="0" spcFirstLastPara="1" rIns="0" wrap="square" tIns="0">
            <a:spAutoFit/>
          </a:bodyPr>
          <a:lstStyle/>
          <a:p>
            <a:pPr indent="0" lvl="0" marL="0" marR="0" rtl="0" algn="ctr">
              <a:lnSpc>
                <a:spcPct val="131000"/>
              </a:lnSpc>
              <a:spcBef>
                <a:spcPts val="0"/>
              </a:spcBef>
              <a:spcAft>
                <a:spcPts val="0"/>
              </a:spcAft>
              <a:buNone/>
            </a:pPr>
            <a:r>
              <a:rPr b="1" i="0" lang="en-US" sz="5000" u="none" cap="none" strike="noStrike">
                <a:solidFill>
                  <a:srgbClr val="F56553"/>
                </a:solidFill>
                <a:latin typeface="Poppins"/>
                <a:ea typeface="Poppins"/>
                <a:cs typeface="Poppins"/>
                <a:sym typeface="Poppins"/>
              </a:rPr>
              <a:t>CONTACT US</a:t>
            </a:r>
            <a:endParaRPr/>
          </a:p>
        </p:txBody>
      </p:sp>
      <p:grpSp>
        <p:nvGrpSpPr>
          <p:cNvPr id="244" name="Google Shape;244;p25"/>
          <p:cNvGrpSpPr/>
          <p:nvPr/>
        </p:nvGrpSpPr>
        <p:grpSpPr>
          <a:xfrm>
            <a:off x="11362445" y="4047817"/>
            <a:ext cx="1091834" cy="1091834"/>
            <a:chOff x="0" y="0"/>
            <a:chExt cx="812800" cy="812800"/>
          </a:xfrm>
        </p:grpSpPr>
        <p:sp>
          <p:nvSpPr>
            <p:cNvPr id="245" name="Google Shape;245;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lt1"/>
            </a:solidFill>
            <a:ln cap="sq" cmpd="sng" w="38100">
              <a:solidFill>
                <a:srgbClr val="F56553"/>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47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7" name="Google Shape;247;p25"/>
          <p:cNvSpPr/>
          <p:nvPr/>
        </p:nvSpPr>
        <p:spPr>
          <a:xfrm>
            <a:off x="11600583" y="4370250"/>
            <a:ext cx="626193" cy="446945"/>
          </a:xfrm>
          <a:custGeom>
            <a:rect b="b" l="l" r="r" t="t"/>
            <a:pathLst>
              <a:path extrusionOk="0" h="446945" w="626193">
                <a:moveTo>
                  <a:pt x="0" y="0"/>
                </a:moveTo>
                <a:lnTo>
                  <a:pt x="626193" y="0"/>
                </a:lnTo>
                <a:lnTo>
                  <a:pt x="626193" y="446945"/>
                </a:lnTo>
                <a:lnTo>
                  <a:pt x="0" y="446945"/>
                </a:lnTo>
                <a:lnTo>
                  <a:pt x="0" y="0"/>
                </a:lnTo>
                <a:close/>
              </a:path>
            </a:pathLst>
          </a:custGeom>
          <a:blipFill rotWithShape="1">
            <a:blip r:embed="rId5">
              <a:alphaModFix/>
            </a:blip>
            <a:stretch>
              <a:fillRect b="0" l="0" r="0" t="0"/>
            </a:stretch>
          </a:blipFill>
          <a:ln>
            <a:noFill/>
          </a:ln>
        </p:spPr>
      </p:sp>
      <p:sp>
        <p:nvSpPr>
          <p:cNvPr id="248" name="Google Shape;248;p25"/>
          <p:cNvSpPr txBox="1"/>
          <p:nvPr/>
        </p:nvSpPr>
        <p:spPr>
          <a:xfrm>
            <a:off x="12531376" y="4347425"/>
            <a:ext cx="5065800" cy="49260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lang="en-US" sz="3200">
                <a:solidFill>
                  <a:srgbClr val="0126B4"/>
                </a:solidFill>
              </a:rPr>
              <a:t>expedition-bot@gmail.com</a:t>
            </a:r>
            <a:endParaRPr sz="2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88" name="Shape 88"/>
        <p:cNvGrpSpPr/>
        <p:nvPr/>
      </p:nvGrpSpPr>
      <p:grpSpPr>
        <a:xfrm>
          <a:off x="0" y="0"/>
          <a:ext cx="0" cy="0"/>
          <a:chOff x="0" y="0"/>
          <a:chExt cx="0" cy="0"/>
        </a:xfrm>
      </p:grpSpPr>
      <p:pic>
        <p:nvPicPr>
          <p:cNvPr id="89" name="Google Shape;89;p14"/>
          <p:cNvPicPr preferRelativeResize="0"/>
          <p:nvPr/>
        </p:nvPicPr>
        <p:blipFill>
          <a:blip r:embed="rId3">
            <a:alphaModFix/>
          </a:blip>
          <a:stretch>
            <a:fillRect/>
          </a:stretch>
        </p:blipFill>
        <p:spPr>
          <a:xfrm>
            <a:off x="-38100" y="1280350"/>
            <a:ext cx="18364200" cy="79299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93" name="Shape 93"/>
        <p:cNvGrpSpPr/>
        <p:nvPr/>
      </p:nvGrpSpPr>
      <p:grpSpPr>
        <a:xfrm>
          <a:off x="0" y="0"/>
          <a:ext cx="0" cy="0"/>
          <a:chOff x="0" y="0"/>
          <a:chExt cx="0" cy="0"/>
        </a:xfrm>
      </p:grpSpPr>
      <p:grpSp>
        <p:nvGrpSpPr>
          <p:cNvPr id="94" name="Google Shape;94;p15"/>
          <p:cNvGrpSpPr/>
          <p:nvPr/>
        </p:nvGrpSpPr>
        <p:grpSpPr>
          <a:xfrm>
            <a:off x="9144000" y="-144661"/>
            <a:ext cx="9144000" cy="10431661"/>
            <a:chOff x="0" y="-38100"/>
            <a:chExt cx="2408296" cy="2747433"/>
          </a:xfrm>
        </p:grpSpPr>
        <p:sp>
          <p:nvSpPr>
            <p:cNvPr id="95" name="Google Shape;95;p15"/>
            <p:cNvSpPr/>
            <p:nvPr/>
          </p:nvSpPr>
          <p:spPr>
            <a:xfrm>
              <a:off x="0" y="0"/>
              <a:ext cx="2408296" cy="2709333"/>
            </a:xfrm>
            <a:custGeom>
              <a:rect b="b" l="l" r="r" t="t"/>
              <a:pathLst>
                <a:path extrusionOk="0" h="2709333" w="2408296">
                  <a:moveTo>
                    <a:pt x="0" y="0"/>
                  </a:moveTo>
                  <a:lnTo>
                    <a:pt x="2408296" y="0"/>
                  </a:lnTo>
                  <a:lnTo>
                    <a:pt x="2408296" y="2709333"/>
                  </a:lnTo>
                  <a:lnTo>
                    <a:pt x="0" y="2709333"/>
                  </a:lnTo>
                  <a:close/>
                </a:path>
              </a:pathLst>
            </a:custGeom>
            <a:solidFill>
              <a:srgbClr val="EFEFEF"/>
            </a:solidFill>
            <a:ln>
              <a:noFill/>
            </a:ln>
          </p:spPr>
        </p:sp>
        <p:sp>
          <p:nvSpPr>
            <p:cNvPr id="96" name="Google Shape;96;p1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7" name="Google Shape;97;p15"/>
          <p:cNvSpPr txBox="1"/>
          <p:nvPr/>
        </p:nvSpPr>
        <p:spPr>
          <a:xfrm>
            <a:off x="10228159" y="1125538"/>
            <a:ext cx="6975682" cy="854075"/>
          </a:xfrm>
          <a:prstGeom prst="rect">
            <a:avLst/>
          </a:prstGeom>
          <a:noFill/>
          <a:ln>
            <a:noFill/>
          </a:ln>
        </p:spPr>
        <p:txBody>
          <a:bodyPr anchorCtr="0" anchor="t" bIns="0" lIns="0" spcFirstLastPara="1" rIns="0" wrap="square" tIns="0">
            <a:spAutoFit/>
          </a:bodyPr>
          <a:lstStyle/>
          <a:p>
            <a:pPr indent="0" lvl="0" marL="0" marR="0" rtl="0" algn="ctr">
              <a:lnSpc>
                <a:spcPct val="131000"/>
              </a:lnSpc>
              <a:spcBef>
                <a:spcPts val="0"/>
              </a:spcBef>
              <a:spcAft>
                <a:spcPts val="0"/>
              </a:spcAft>
              <a:buNone/>
            </a:pPr>
            <a:r>
              <a:rPr b="1" i="0" lang="en-US" sz="5000" u="none" cap="none" strike="noStrike">
                <a:solidFill>
                  <a:srgbClr val="F56553"/>
                </a:solidFill>
                <a:latin typeface="Poppins"/>
                <a:ea typeface="Poppins"/>
                <a:cs typeface="Poppins"/>
                <a:sym typeface="Poppins"/>
              </a:rPr>
              <a:t>OUR SERVICES</a:t>
            </a:r>
            <a:endParaRPr/>
          </a:p>
        </p:txBody>
      </p:sp>
      <p:sp>
        <p:nvSpPr>
          <p:cNvPr id="98" name="Google Shape;98;p15"/>
          <p:cNvSpPr txBox="1"/>
          <p:nvPr/>
        </p:nvSpPr>
        <p:spPr>
          <a:xfrm>
            <a:off x="10439040" y="3254104"/>
            <a:ext cx="1518300" cy="954300"/>
          </a:xfrm>
          <a:prstGeom prst="rect">
            <a:avLst/>
          </a:prstGeom>
          <a:noFill/>
          <a:ln>
            <a:noFill/>
          </a:ln>
        </p:spPr>
        <p:txBody>
          <a:bodyPr anchorCtr="0" anchor="t" bIns="0" lIns="0" spcFirstLastPara="1" rIns="0" wrap="square" tIns="0">
            <a:noAutofit/>
          </a:bodyPr>
          <a:lstStyle/>
          <a:p>
            <a:pPr indent="0" lvl="0" marL="0" marR="0" rtl="0" algn="ctr">
              <a:lnSpc>
                <a:spcPct val="131005"/>
              </a:lnSpc>
              <a:spcBef>
                <a:spcPts val="0"/>
              </a:spcBef>
              <a:spcAft>
                <a:spcPts val="0"/>
              </a:spcAft>
              <a:buNone/>
            </a:pPr>
            <a:r>
              <a:rPr b="1" i="0" lang="en-US" sz="6899" u="none" cap="none" strike="noStrike">
                <a:solidFill>
                  <a:srgbClr val="F56553"/>
                </a:solidFill>
                <a:latin typeface="Poppins"/>
                <a:ea typeface="Poppins"/>
                <a:cs typeface="Poppins"/>
                <a:sym typeface="Poppins"/>
              </a:rPr>
              <a:t>1. </a:t>
            </a:r>
            <a:endParaRPr sz="2400"/>
          </a:p>
        </p:txBody>
      </p:sp>
      <p:sp>
        <p:nvSpPr>
          <p:cNvPr id="99" name="Google Shape;99;p15"/>
          <p:cNvSpPr txBox="1"/>
          <p:nvPr/>
        </p:nvSpPr>
        <p:spPr>
          <a:xfrm>
            <a:off x="10185407" y="7812100"/>
            <a:ext cx="2025600" cy="1022400"/>
          </a:xfrm>
          <a:prstGeom prst="rect">
            <a:avLst/>
          </a:prstGeom>
          <a:noFill/>
          <a:ln>
            <a:noFill/>
          </a:ln>
        </p:spPr>
        <p:txBody>
          <a:bodyPr anchorCtr="0" anchor="t" bIns="0" lIns="0" spcFirstLastPara="1" rIns="0" wrap="square" tIns="0">
            <a:noAutofit/>
          </a:bodyPr>
          <a:lstStyle/>
          <a:p>
            <a:pPr indent="0" lvl="0" marL="0" marR="0" rtl="0" algn="ctr">
              <a:lnSpc>
                <a:spcPct val="131005"/>
              </a:lnSpc>
              <a:spcBef>
                <a:spcPts val="0"/>
              </a:spcBef>
              <a:spcAft>
                <a:spcPts val="0"/>
              </a:spcAft>
              <a:buNone/>
            </a:pPr>
            <a:r>
              <a:rPr b="1" i="0" lang="en-US" sz="6850" u="none" cap="none" strike="noStrike">
                <a:solidFill>
                  <a:srgbClr val="F56553"/>
                </a:solidFill>
                <a:latin typeface="Poppins"/>
                <a:ea typeface="Poppins"/>
                <a:cs typeface="Poppins"/>
                <a:sym typeface="Poppins"/>
              </a:rPr>
              <a:t>3.</a:t>
            </a:r>
            <a:endParaRPr sz="6850"/>
          </a:p>
        </p:txBody>
      </p:sp>
      <p:sp>
        <p:nvSpPr>
          <p:cNvPr id="100" name="Google Shape;100;p15"/>
          <p:cNvSpPr txBox="1"/>
          <p:nvPr/>
        </p:nvSpPr>
        <p:spPr>
          <a:xfrm>
            <a:off x="10682812" y="5499050"/>
            <a:ext cx="1030800" cy="1022400"/>
          </a:xfrm>
          <a:prstGeom prst="rect">
            <a:avLst/>
          </a:prstGeom>
          <a:noFill/>
          <a:ln>
            <a:noFill/>
          </a:ln>
        </p:spPr>
        <p:txBody>
          <a:bodyPr anchorCtr="0" anchor="t" bIns="0" lIns="0" spcFirstLastPara="1" rIns="0" wrap="square" tIns="0">
            <a:noAutofit/>
          </a:bodyPr>
          <a:lstStyle/>
          <a:p>
            <a:pPr indent="0" lvl="0" marL="0" marR="0" rtl="0" algn="ctr">
              <a:lnSpc>
                <a:spcPct val="131005"/>
              </a:lnSpc>
              <a:spcBef>
                <a:spcPts val="0"/>
              </a:spcBef>
              <a:spcAft>
                <a:spcPts val="0"/>
              </a:spcAft>
              <a:buNone/>
            </a:pPr>
            <a:r>
              <a:rPr b="1" i="0" lang="en-US" sz="6899" u="none" cap="none" strike="noStrike">
                <a:solidFill>
                  <a:srgbClr val="F56553"/>
                </a:solidFill>
                <a:latin typeface="Poppins"/>
                <a:ea typeface="Poppins"/>
                <a:cs typeface="Poppins"/>
                <a:sym typeface="Poppins"/>
              </a:rPr>
              <a:t>2.</a:t>
            </a:r>
            <a:endParaRPr sz="2400"/>
          </a:p>
        </p:txBody>
      </p:sp>
      <p:sp>
        <p:nvSpPr>
          <p:cNvPr id="101" name="Google Shape;101;p15"/>
          <p:cNvSpPr txBox="1"/>
          <p:nvPr/>
        </p:nvSpPr>
        <p:spPr>
          <a:xfrm>
            <a:off x="11449075" y="3325663"/>
            <a:ext cx="4229100" cy="1022400"/>
          </a:xfrm>
          <a:prstGeom prst="rect">
            <a:avLst/>
          </a:prstGeom>
          <a:noFill/>
          <a:ln>
            <a:noFill/>
          </a:ln>
        </p:spPr>
        <p:txBody>
          <a:bodyPr anchorCtr="0" anchor="t" bIns="0" lIns="0" spcFirstLastPara="1" rIns="0" wrap="square" tIns="0">
            <a:noAutofit/>
          </a:bodyPr>
          <a:lstStyle/>
          <a:p>
            <a:pPr indent="0" lvl="1" marL="0" marR="0" rtl="0" algn="ctr">
              <a:lnSpc>
                <a:spcPct val="180000"/>
              </a:lnSpc>
              <a:spcBef>
                <a:spcPts val="0"/>
              </a:spcBef>
              <a:spcAft>
                <a:spcPts val="0"/>
              </a:spcAft>
              <a:buNone/>
            </a:pPr>
            <a:r>
              <a:rPr b="1" lang="en-US" sz="5600">
                <a:solidFill>
                  <a:srgbClr val="0126B4"/>
                </a:solidFill>
                <a:latin typeface="Cabin"/>
                <a:ea typeface="Cabin"/>
                <a:cs typeface="Cabin"/>
                <a:sym typeface="Cabin"/>
              </a:rPr>
              <a:t>Find Flights</a:t>
            </a:r>
            <a:endParaRPr sz="5600"/>
          </a:p>
        </p:txBody>
      </p:sp>
      <p:sp>
        <p:nvSpPr>
          <p:cNvPr id="102" name="Google Shape;102;p15"/>
          <p:cNvSpPr txBox="1"/>
          <p:nvPr/>
        </p:nvSpPr>
        <p:spPr>
          <a:xfrm>
            <a:off x="11449075" y="7910125"/>
            <a:ext cx="5993700" cy="1261200"/>
          </a:xfrm>
          <a:prstGeom prst="rect">
            <a:avLst/>
          </a:prstGeom>
          <a:noFill/>
          <a:ln>
            <a:noFill/>
          </a:ln>
        </p:spPr>
        <p:txBody>
          <a:bodyPr anchorCtr="0" anchor="t" bIns="0" lIns="0" spcFirstLastPara="1" rIns="0" wrap="square" tIns="0">
            <a:noAutofit/>
          </a:bodyPr>
          <a:lstStyle/>
          <a:p>
            <a:pPr indent="0" lvl="1" marL="0" marR="0" rtl="0" algn="ctr">
              <a:lnSpc>
                <a:spcPct val="180000"/>
              </a:lnSpc>
              <a:spcBef>
                <a:spcPts val="0"/>
              </a:spcBef>
              <a:spcAft>
                <a:spcPts val="0"/>
              </a:spcAft>
              <a:buNone/>
            </a:pPr>
            <a:r>
              <a:rPr b="1" lang="en-US" sz="5600">
                <a:solidFill>
                  <a:srgbClr val="0126B4"/>
                </a:solidFill>
                <a:latin typeface="Cabin"/>
                <a:ea typeface="Cabin"/>
                <a:cs typeface="Cabin"/>
                <a:sym typeface="Cabin"/>
              </a:rPr>
              <a:t>Plan an Itinerary</a:t>
            </a:r>
            <a:endParaRPr sz="5600"/>
          </a:p>
        </p:txBody>
      </p:sp>
      <p:sp>
        <p:nvSpPr>
          <p:cNvPr id="103" name="Google Shape;103;p15"/>
          <p:cNvSpPr txBox="1"/>
          <p:nvPr/>
        </p:nvSpPr>
        <p:spPr>
          <a:xfrm>
            <a:off x="11713600" y="5568888"/>
            <a:ext cx="6688500" cy="1022400"/>
          </a:xfrm>
          <a:prstGeom prst="rect">
            <a:avLst/>
          </a:prstGeom>
          <a:noFill/>
          <a:ln>
            <a:noFill/>
          </a:ln>
        </p:spPr>
        <p:txBody>
          <a:bodyPr anchorCtr="0" anchor="t" bIns="0" lIns="0" spcFirstLastPara="1" rIns="0" wrap="square" tIns="0">
            <a:noAutofit/>
          </a:bodyPr>
          <a:lstStyle/>
          <a:p>
            <a:pPr indent="0" lvl="1" marL="0" marR="0" rtl="0" algn="ctr">
              <a:lnSpc>
                <a:spcPct val="180000"/>
              </a:lnSpc>
              <a:spcBef>
                <a:spcPts val="0"/>
              </a:spcBef>
              <a:spcAft>
                <a:spcPts val="0"/>
              </a:spcAft>
              <a:buNone/>
            </a:pPr>
            <a:r>
              <a:rPr b="1" lang="en-US" sz="5600">
                <a:solidFill>
                  <a:srgbClr val="0126B4"/>
                </a:solidFill>
                <a:latin typeface="Cabin"/>
                <a:ea typeface="Cabin"/>
                <a:cs typeface="Cabin"/>
                <a:sym typeface="Cabin"/>
              </a:rPr>
              <a:t>Find Accomodations</a:t>
            </a:r>
            <a:endParaRPr sz="5600"/>
          </a:p>
        </p:txBody>
      </p:sp>
      <p:pic>
        <p:nvPicPr>
          <p:cNvPr id="104" name="Google Shape;104;p15"/>
          <p:cNvPicPr preferRelativeResize="0"/>
          <p:nvPr/>
        </p:nvPicPr>
        <p:blipFill rotWithShape="1">
          <a:blip r:embed="rId3">
            <a:alphaModFix/>
          </a:blip>
          <a:srcRect b="252" l="0" r="0" t="9746"/>
          <a:stretch/>
        </p:blipFill>
        <p:spPr>
          <a:xfrm>
            <a:off x="0" y="0"/>
            <a:ext cx="9144000" cy="10287000"/>
          </a:xfrm>
          <a:prstGeom prst="rect">
            <a:avLst/>
          </a:prstGeom>
          <a:noFill/>
          <a:ln>
            <a:noFill/>
          </a:ln>
        </p:spPr>
      </p:pic>
      <p:sp>
        <p:nvSpPr>
          <p:cNvPr id="105" name="Google Shape;105;p15"/>
          <p:cNvSpPr/>
          <p:nvPr/>
        </p:nvSpPr>
        <p:spPr>
          <a:xfrm rot="744747">
            <a:off x="784399" y="6852687"/>
            <a:ext cx="2257606" cy="2587388"/>
          </a:xfrm>
          <a:custGeom>
            <a:rect b="b" l="l" r="r" t="t"/>
            <a:pathLst>
              <a:path extrusionOk="0" h="2587388" w="2257606">
                <a:moveTo>
                  <a:pt x="0" y="0"/>
                </a:moveTo>
                <a:lnTo>
                  <a:pt x="2257606" y="0"/>
                </a:lnTo>
                <a:lnTo>
                  <a:pt x="2257606" y="2587388"/>
                </a:lnTo>
                <a:lnTo>
                  <a:pt x="0" y="2587388"/>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09" name="Shape 109"/>
        <p:cNvGrpSpPr/>
        <p:nvPr/>
      </p:nvGrpSpPr>
      <p:grpSpPr>
        <a:xfrm>
          <a:off x="0" y="0"/>
          <a:ext cx="0" cy="0"/>
          <a:chOff x="0" y="0"/>
          <a:chExt cx="0" cy="0"/>
        </a:xfrm>
      </p:grpSpPr>
      <p:grpSp>
        <p:nvGrpSpPr>
          <p:cNvPr id="110" name="Google Shape;110;p16"/>
          <p:cNvGrpSpPr/>
          <p:nvPr/>
        </p:nvGrpSpPr>
        <p:grpSpPr>
          <a:xfrm>
            <a:off x="-26" y="-144725"/>
            <a:ext cx="18288118" cy="10431728"/>
            <a:chOff x="0" y="-38100"/>
            <a:chExt cx="2408296" cy="2747433"/>
          </a:xfrm>
        </p:grpSpPr>
        <p:sp>
          <p:nvSpPr>
            <p:cNvPr id="111" name="Google Shape;111;p16"/>
            <p:cNvSpPr/>
            <p:nvPr/>
          </p:nvSpPr>
          <p:spPr>
            <a:xfrm>
              <a:off x="0" y="0"/>
              <a:ext cx="2408296" cy="2709333"/>
            </a:xfrm>
            <a:custGeom>
              <a:rect b="b" l="l" r="r" t="t"/>
              <a:pathLst>
                <a:path extrusionOk="0" h="2709333" w="2408296">
                  <a:moveTo>
                    <a:pt x="0" y="0"/>
                  </a:moveTo>
                  <a:lnTo>
                    <a:pt x="2408296" y="0"/>
                  </a:lnTo>
                  <a:lnTo>
                    <a:pt x="2408296" y="2709333"/>
                  </a:lnTo>
                  <a:lnTo>
                    <a:pt x="0" y="2709333"/>
                  </a:lnTo>
                  <a:close/>
                </a:path>
              </a:pathLst>
            </a:custGeom>
            <a:solidFill>
              <a:srgbClr val="FFFFFF"/>
            </a:solidFill>
            <a:ln>
              <a:noFill/>
            </a:ln>
          </p:spPr>
        </p:sp>
        <p:sp>
          <p:nvSpPr>
            <p:cNvPr id="112" name="Google Shape;112;p16"/>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7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3" name="Google Shape;113;p16"/>
          <p:cNvSpPr txBox="1"/>
          <p:nvPr/>
        </p:nvSpPr>
        <p:spPr>
          <a:xfrm>
            <a:off x="5195446" y="862385"/>
            <a:ext cx="7897200" cy="769500"/>
          </a:xfrm>
          <a:prstGeom prst="rect">
            <a:avLst/>
          </a:prstGeom>
          <a:noFill/>
          <a:ln>
            <a:noFill/>
          </a:ln>
        </p:spPr>
        <p:txBody>
          <a:bodyPr anchorCtr="0" anchor="t" bIns="0" lIns="0" spcFirstLastPara="1" rIns="0" wrap="square" tIns="0">
            <a:spAutoFit/>
          </a:bodyPr>
          <a:lstStyle/>
          <a:p>
            <a:pPr indent="0" lvl="0" marL="0" marR="0" rtl="0" algn="ctr">
              <a:lnSpc>
                <a:spcPct val="131000"/>
              </a:lnSpc>
              <a:spcBef>
                <a:spcPts val="0"/>
              </a:spcBef>
              <a:spcAft>
                <a:spcPts val="0"/>
              </a:spcAft>
              <a:buNone/>
            </a:pPr>
            <a:r>
              <a:rPr b="1" lang="en-US" sz="5000">
                <a:solidFill>
                  <a:srgbClr val="F56553"/>
                </a:solidFill>
                <a:latin typeface="Poppins"/>
                <a:ea typeface="Poppins"/>
                <a:cs typeface="Poppins"/>
                <a:sym typeface="Poppins"/>
              </a:rPr>
              <a:t>Our </a:t>
            </a:r>
            <a:r>
              <a:rPr b="1" lang="en-US" sz="5000">
                <a:solidFill>
                  <a:srgbClr val="F56553"/>
                </a:solidFill>
                <a:latin typeface="Poppins"/>
                <a:ea typeface="Poppins"/>
                <a:cs typeface="Poppins"/>
                <a:sym typeface="Poppins"/>
              </a:rPr>
              <a:t>Competitors</a:t>
            </a:r>
            <a:endParaRPr/>
          </a:p>
        </p:txBody>
      </p:sp>
      <p:graphicFrame>
        <p:nvGraphicFramePr>
          <p:cNvPr id="114" name="Google Shape;114;p16"/>
          <p:cNvGraphicFramePr/>
          <p:nvPr/>
        </p:nvGraphicFramePr>
        <p:xfrm>
          <a:off x="729575" y="2049913"/>
          <a:ext cx="3000000" cy="3000000"/>
        </p:xfrm>
        <a:graphic>
          <a:graphicData uri="http://schemas.openxmlformats.org/drawingml/2006/table">
            <a:tbl>
              <a:tblPr>
                <a:noFill/>
                <a:tableStyleId>{051C7886-07C1-4FFA-9C75-580516E7F42D}</a:tableStyleId>
              </a:tblPr>
              <a:tblGrid>
                <a:gridCol w="4095750"/>
                <a:gridCol w="4095750"/>
                <a:gridCol w="4095750"/>
                <a:gridCol w="4095750"/>
              </a:tblGrid>
              <a:tr h="2727450">
                <a:tc>
                  <a:txBody>
                    <a:bodyPr/>
                    <a:lstStyle/>
                    <a:p>
                      <a:pPr indent="0" lvl="0" marL="0" rtl="0" algn="l">
                        <a:spcBef>
                          <a:spcPts val="0"/>
                        </a:spcBef>
                        <a:spcAft>
                          <a:spcPts val="0"/>
                        </a:spcAft>
                        <a:buNone/>
                      </a:pPr>
                      <a:r>
                        <a:t/>
                      </a:r>
                      <a:endParaRPr/>
                    </a:p>
                  </a:txBody>
                  <a:tcPr marT="91425" marB="91425" marR="91425" marL="91425"/>
                </a:tc>
                <a:tc>
                  <a:txBody>
                    <a:bodyPr/>
                    <a:lstStyle/>
                    <a:p>
                      <a:pPr indent="0" lvl="1" marL="0" rtl="0" algn="ctr">
                        <a:lnSpc>
                          <a:spcPct val="130000"/>
                        </a:lnSpc>
                        <a:spcBef>
                          <a:spcPts val="0"/>
                        </a:spcBef>
                        <a:spcAft>
                          <a:spcPts val="0"/>
                        </a:spcAft>
                        <a:buNone/>
                      </a:pPr>
                      <a:r>
                        <a:t/>
                      </a:r>
                      <a:endParaRPr sz="4500">
                        <a:solidFill>
                          <a:srgbClr val="0126B4"/>
                        </a:solidFill>
                        <a:latin typeface="Cabin"/>
                        <a:ea typeface="Cabin"/>
                        <a:cs typeface="Cabin"/>
                        <a:sym typeface="Cabin"/>
                      </a:endParaRPr>
                    </a:p>
                    <a:p>
                      <a:pPr indent="0" lvl="1" marL="0" rtl="0" algn="ctr">
                        <a:lnSpc>
                          <a:spcPct val="130000"/>
                        </a:lnSpc>
                        <a:spcBef>
                          <a:spcPts val="0"/>
                        </a:spcBef>
                        <a:spcAft>
                          <a:spcPts val="0"/>
                        </a:spcAft>
                        <a:buNone/>
                      </a:pPr>
                      <a:r>
                        <a:rPr lang="en-US" sz="4500">
                          <a:solidFill>
                            <a:srgbClr val="0126B4"/>
                          </a:solidFill>
                          <a:latin typeface="Cabin"/>
                          <a:ea typeface="Cabin"/>
                          <a:cs typeface="Cabin"/>
                          <a:sym typeface="Cabin"/>
                        </a:rPr>
                        <a:t>Find Flights</a:t>
                      </a:r>
                      <a:endParaRPr/>
                    </a:p>
                  </a:txBody>
                  <a:tcPr marT="91425" marB="91425" marR="91425" marL="91425" anchor="ctr"/>
                </a:tc>
                <a:tc>
                  <a:txBody>
                    <a:bodyPr/>
                    <a:lstStyle/>
                    <a:p>
                      <a:pPr indent="0" lvl="1" marL="0" rtl="0" algn="ctr">
                        <a:lnSpc>
                          <a:spcPct val="130000"/>
                        </a:lnSpc>
                        <a:spcBef>
                          <a:spcPts val="0"/>
                        </a:spcBef>
                        <a:spcAft>
                          <a:spcPts val="0"/>
                        </a:spcAft>
                        <a:buClr>
                          <a:schemeClr val="dk1"/>
                        </a:buClr>
                        <a:buFont typeface="Arial"/>
                        <a:buNone/>
                      </a:pPr>
                      <a:r>
                        <a:rPr lang="en-US" sz="4500">
                          <a:solidFill>
                            <a:srgbClr val="0126B4"/>
                          </a:solidFill>
                          <a:latin typeface="Cabin"/>
                          <a:ea typeface="Cabin"/>
                          <a:cs typeface="Cabin"/>
                          <a:sym typeface="Cabin"/>
                        </a:rPr>
                        <a:t>Find Accomodations</a:t>
                      </a:r>
                      <a:endParaRPr sz="4500">
                        <a:solidFill>
                          <a:schemeClr val="dk1"/>
                        </a:solidFill>
                      </a:endParaRPr>
                    </a:p>
                    <a:p>
                      <a:pPr indent="0" lvl="0" marL="0" rtl="0" algn="l">
                        <a:spcBef>
                          <a:spcPts val="0"/>
                        </a:spcBef>
                        <a:spcAft>
                          <a:spcPts val="0"/>
                        </a:spcAft>
                        <a:buNone/>
                      </a:pPr>
                      <a:r>
                        <a:t/>
                      </a:r>
                      <a:endParaRPr/>
                    </a:p>
                  </a:txBody>
                  <a:tcPr marT="91425" marB="91425" marR="91425" marL="91425" anchor="ctr"/>
                </a:tc>
                <a:tc>
                  <a:txBody>
                    <a:bodyPr/>
                    <a:lstStyle/>
                    <a:p>
                      <a:pPr indent="0" lvl="1" marL="0" rtl="0" algn="ctr">
                        <a:lnSpc>
                          <a:spcPct val="130000"/>
                        </a:lnSpc>
                        <a:spcBef>
                          <a:spcPts val="0"/>
                        </a:spcBef>
                        <a:spcAft>
                          <a:spcPts val="0"/>
                        </a:spcAft>
                        <a:buClr>
                          <a:schemeClr val="dk1"/>
                        </a:buClr>
                        <a:buFont typeface="Arial"/>
                        <a:buNone/>
                      </a:pPr>
                      <a:r>
                        <a:rPr lang="en-US" sz="4500">
                          <a:solidFill>
                            <a:srgbClr val="0126B4"/>
                          </a:solidFill>
                          <a:latin typeface="Cabin"/>
                          <a:ea typeface="Cabin"/>
                          <a:cs typeface="Cabin"/>
                          <a:sym typeface="Cabin"/>
                        </a:rPr>
                        <a:t>Plan an Itinerary</a:t>
                      </a:r>
                      <a:endParaRPr sz="4500">
                        <a:solidFill>
                          <a:schemeClr val="dk1"/>
                        </a:solidFill>
                      </a:endParaRPr>
                    </a:p>
                    <a:p>
                      <a:pPr indent="0" lvl="0" marL="0" rtl="0" algn="l">
                        <a:spcBef>
                          <a:spcPts val="0"/>
                        </a:spcBef>
                        <a:spcAft>
                          <a:spcPts val="0"/>
                        </a:spcAft>
                        <a:buNone/>
                      </a:pPr>
                      <a:r>
                        <a:t/>
                      </a:r>
                      <a:endParaRPr/>
                    </a:p>
                  </a:txBody>
                  <a:tcPr marT="91425" marB="91425" marR="91425" marL="91425" anchor="ctr"/>
                </a:tc>
              </a:tr>
              <a:tr h="1611650">
                <a:tc>
                  <a:txBody>
                    <a:bodyPr/>
                    <a:lstStyle/>
                    <a:p>
                      <a:pPr indent="0" lvl="1" marL="0" rtl="0" algn="ctr">
                        <a:lnSpc>
                          <a:spcPct val="130000"/>
                        </a:lnSpc>
                        <a:spcBef>
                          <a:spcPts val="0"/>
                        </a:spcBef>
                        <a:spcAft>
                          <a:spcPts val="0"/>
                        </a:spcAft>
                        <a:buClr>
                          <a:schemeClr val="dk1"/>
                        </a:buClr>
                        <a:buFont typeface="Arial"/>
                        <a:buNone/>
                      </a:pPr>
                      <a:r>
                        <a:rPr lang="en-US" sz="4500">
                          <a:solidFill>
                            <a:srgbClr val="0126B4"/>
                          </a:solidFill>
                          <a:latin typeface="Cabin"/>
                          <a:ea typeface="Cabin"/>
                          <a:cs typeface="Cabin"/>
                          <a:sym typeface="Cabin"/>
                        </a:rPr>
                        <a:t>Booking.com</a:t>
                      </a:r>
                      <a:endParaRPr sz="4500">
                        <a:solidFill>
                          <a:schemeClr val="dk1"/>
                        </a:solidFill>
                      </a:endParaRPr>
                    </a:p>
                    <a:p>
                      <a:pPr indent="0" lvl="0" marL="0" rtl="0" algn="l">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611650">
                <a:tc>
                  <a:txBody>
                    <a:bodyPr/>
                    <a:lstStyle/>
                    <a:p>
                      <a:pPr indent="0" lvl="1" marL="0" rtl="0" algn="ctr">
                        <a:lnSpc>
                          <a:spcPct val="130000"/>
                        </a:lnSpc>
                        <a:spcBef>
                          <a:spcPts val="0"/>
                        </a:spcBef>
                        <a:spcAft>
                          <a:spcPts val="0"/>
                        </a:spcAft>
                        <a:buClr>
                          <a:schemeClr val="dk1"/>
                        </a:buClr>
                        <a:buFont typeface="Arial"/>
                        <a:buNone/>
                      </a:pPr>
                      <a:r>
                        <a:rPr lang="en-US" sz="4500">
                          <a:solidFill>
                            <a:srgbClr val="0126B4"/>
                          </a:solidFill>
                          <a:latin typeface="Cabin"/>
                          <a:ea typeface="Cabin"/>
                          <a:cs typeface="Cabin"/>
                          <a:sym typeface="Cabin"/>
                        </a:rPr>
                        <a:t>Kayak</a:t>
                      </a:r>
                      <a:endParaRPr sz="4500">
                        <a:solidFill>
                          <a:schemeClr val="dk1"/>
                        </a:solidFill>
                      </a:endParaRPr>
                    </a:p>
                    <a:p>
                      <a:pPr indent="0" lvl="0" marL="0" rtl="0" algn="l">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611650">
                <a:tc>
                  <a:txBody>
                    <a:bodyPr/>
                    <a:lstStyle/>
                    <a:p>
                      <a:pPr indent="0" lvl="1" marL="0" rtl="0" algn="ctr">
                        <a:lnSpc>
                          <a:spcPct val="130000"/>
                        </a:lnSpc>
                        <a:spcBef>
                          <a:spcPts val="0"/>
                        </a:spcBef>
                        <a:spcAft>
                          <a:spcPts val="0"/>
                        </a:spcAft>
                        <a:buClr>
                          <a:schemeClr val="dk1"/>
                        </a:buClr>
                        <a:buFont typeface="Arial"/>
                        <a:buNone/>
                      </a:pPr>
                      <a:r>
                        <a:rPr lang="en-US" sz="4500">
                          <a:solidFill>
                            <a:srgbClr val="0126B4"/>
                          </a:solidFill>
                          <a:latin typeface="Cabin"/>
                          <a:ea typeface="Cabin"/>
                          <a:cs typeface="Cabin"/>
                          <a:sym typeface="Cabin"/>
                        </a:rPr>
                        <a:t>Trip Advisor</a:t>
                      </a:r>
                      <a:endParaRPr sz="4500">
                        <a:solidFill>
                          <a:schemeClr val="dk1"/>
                        </a:solidFill>
                      </a:endParaRPr>
                    </a:p>
                    <a:p>
                      <a:pPr indent="0" lvl="0" marL="0" rtl="0" algn="l">
                        <a:spcBef>
                          <a:spcPts val="0"/>
                        </a:spcBef>
                        <a:spcAft>
                          <a:spcPts val="0"/>
                        </a:spcAft>
                        <a:buNone/>
                      </a:pPr>
                      <a:r>
                        <a:t/>
                      </a:r>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15" name="Google Shape;115;p16"/>
          <p:cNvSpPr/>
          <p:nvPr/>
        </p:nvSpPr>
        <p:spPr>
          <a:xfrm>
            <a:off x="5983559" y="6782084"/>
            <a:ext cx="1639495" cy="891475"/>
          </a:xfrm>
          <a:custGeom>
            <a:rect b="b" l="l" r="r" t="t"/>
            <a:pathLst>
              <a:path extrusionOk="0" h="891475" w="1639495">
                <a:moveTo>
                  <a:pt x="0" y="0"/>
                </a:moveTo>
                <a:lnTo>
                  <a:pt x="1639495" y="0"/>
                </a:lnTo>
                <a:lnTo>
                  <a:pt x="1639495" y="891475"/>
                </a:lnTo>
                <a:lnTo>
                  <a:pt x="0" y="891475"/>
                </a:lnTo>
                <a:lnTo>
                  <a:pt x="0" y="0"/>
                </a:lnTo>
                <a:close/>
              </a:path>
            </a:pathLst>
          </a:custGeom>
          <a:blipFill rotWithShape="1">
            <a:blip r:embed="rId3">
              <a:alphaModFix/>
            </a:blip>
            <a:stretch>
              <a:fillRect b="0" l="0" r="0" t="0"/>
            </a:stretch>
          </a:blipFill>
          <a:ln>
            <a:noFill/>
          </a:ln>
        </p:spPr>
      </p:sp>
      <p:sp>
        <p:nvSpPr>
          <p:cNvPr id="116" name="Google Shape;116;p16"/>
          <p:cNvSpPr/>
          <p:nvPr/>
        </p:nvSpPr>
        <p:spPr>
          <a:xfrm>
            <a:off x="5983559" y="8413909"/>
            <a:ext cx="1639495" cy="891475"/>
          </a:xfrm>
          <a:custGeom>
            <a:rect b="b" l="l" r="r" t="t"/>
            <a:pathLst>
              <a:path extrusionOk="0" h="891475" w="1639495">
                <a:moveTo>
                  <a:pt x="0" y="0"/>
                </a:moveTo>
                <a:lnTo>
                  <a:pt x="1639495" y="0"/>
                </a:lnTo>
                <a:lnTo>
                  <a:pt x="1639495" y="891475"/>
                </a:lnTo>
                <a:lnTo>
                  <a:pt x="0" y="891475"/>
                </a:lnTo>
                <a:lnTo>
                  <a:pt x="0" y="0"/>
                </a:lnTo>
                <a:close/>
              </a:path>
            </a:pathLst>
          </a:custGeom>
          <a:blipFill rotWithShape="1">
            <a:blip r:embed="rId3">
              <a:alphaModFix/>
            </a:blip>
            <a:stretch>
              <a:fillRect b="0" l="0" r="0" t="0"/>
            </a:stretch>
          </a:blipFill>
          <a:ln>
            <a:noFill/>
          </a:ln>
        </p:spPr>
      </p:sp>
      <p:sp>
        <p:nvSpPr>
          <p:cNvPr id="117" name="Google Shape;117;p16"/>
          <p:cNvSpPr/>
          <p:nvPr/>
        </p:nvSpPr>
        <p:spPr>
          <a:xfrm>
            <a:off x="10293103" y="5130820"/>
            <a:ext cx="1178272" cy="829852"/>
          </a:xfrm>
          <a:custGeom>
            <a:rect b="b" l="l" r="r" t="t"/>
            <a:pathLst>
              <a:path extrusionOk="0" h="829852" w="1178272">
                <a:moveTo>
                  <a:pt x="0" y="0"/>
                </a:moveTo>
                <a:lnTo>
                  <a:pt x="1178272" y="0"/>
                </a:lnTo>
                <a:lnTo>
                  <a:pt x="1178272" y="829852"/>
                </a:lnTo>
                <a:lnTo>
                  <a:pt x="0" y="829852"/>
                </a:lnTo>
                <a:lnTo>
                  <a:pt x="0" y="0"/>
                </a:lnTo>
                <a:close/>
              </a:path>
            </a:pathLst>
          </a:custGeom>
          <a:blipFill rotWithShape="1">
            <a:blip r:embed="rId4">
              <a:alphaModFix/>
            </a:blip>
            <a:stretch>
              <a:fillRect b="0" l="0" r="0" t="0"/>
            </a:stretch>
          </a:blipFill>
          <a:ln>
            <a:noFill/>
          </a:ln>
        </p:spPr>
      </p:sp>
      <p:sp>
        <p:nvSpPr>
          <p:cNvPr id="118" name="Google Shape;118;p16"/>
          <p:cNvSpPr/>
          <p:nvPr/>
        </p:nvSpPr>
        <p:spPr>
          <a:xfrm>
            <a:off x="14611540" y="8542094"/>
            <a:ext cx="1095007" cy="635104"/>
          </a:xfrm>
          <a:custGeom>
            <a:rect b="b" l="l" r="r" t="t"/>
            <a:pathLst>
              <a:path extrusionOk="0" h="635104" w="1095007">
                <a:moveTo>
                  <a:pt x="0" y="0"/>
                </a:moveTo>
                <a:lnTo>
                  <a:pt x="1095007" y="0"/>
                </a:lnTo>
                <a:lnTo>
                  <a:pt x="1095007" y="635104"/>
                </a:lnTo>
                <a:lnTo>
                  <a:pt x="0" y="635104"/>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22" name="Shape 122"/>
        <p:cNvGrpSpPr/>
        <p:nvPr/>
      </p:nvGrpSpPr>
      <p:grpSpPr>
        <a:xfrm>
          <a:off x="0" y="0"/>
          <a:ext cx="0" cy="0"/>
          <a:chOff x="0" y="0"/>
          <a:chExt cx="0" cy="0"/>
        </a:xfrm>
      </p:grpSpPr>
      <p:sp>
        <p:nvSpPr>
          <p:cNvPr id="123" name="Google Shape;123;p17"/>
          <p:cNvSpPr txBox="1"/>
          <p:nvPr/>
        </p:nvSpPr>
        <p:spPr>
          <a:xfrm flipH="1">
            <a:off x="1957588" y="76200"/>
            <a:ext cx="12462300" cy="2277900"/>
          </a:xfrm>
          <a:prstGeom prst="rect">
            <a:avLst/>
          </a:prstGeom>
          <a:noFill/>
          <a:ln>
            <a:noFill/>
          </a:ln>
        </p:spPr>
        <p:txBody>
          <a:bodyPr anchorCtr="0" anchor="ctr" bIns="45700" lIns="91425" spcFirstLastPara="1" rIns="91425" wrap="square" tIns="45700">
            <a:normAutofit/>
          </a:bodyPr>
          <a:lstStyle/>
          <a:p>
            <a:pPr indent="0" lvl="0" marL="0" rtl="0" algn="ctr">
              <a:lnSpc>
                <a:spcPct val="131000"/>
              </a:lnSpc>
              <a:spcBef>
                <a:spcPts val="0"/>
              </a:spcBef>
              <a:spcAft>
                <a:spcPts val="0"/>
              </a:spcAft>
              <a:buClr>
                <a:schemeClr val="dk1"/>
              </a:buClr>
              <a:buFont typeface="Arial"/>
              <a:buNone/>
            </a:pPr>
            <a:r>
              <a:rPr b="1" lang="en-US" sz="5000">
                <a:solidFill>
                  <a:srgbClr val="F56553"/>
                </a:solidFill>
                <a:latin typeface="Poppins"/>
                <a:ea typeface="Poppins"/>
                <a:cs typeface="Poppins"/>
                <a:sym typeface="Poppins"/>
              </a:rPr>
              <a:t>HOW DOES IT WORK?</a:t>
            </a:r>
            <a:endParaRPr b="1" sz="4400">
              <a:solidFill>
                <a:srgbClr val="000000"/>
              </a:solidFill>
              <a:latin typeface="Calibri"/>
              <a:ea typeface="Calibri"/>
              <a:cs typeface="Calibri"/>
              <a:sym typeface="Calibri"/>
            </a:endParaRPr>
          </a:p>
        </p:txBody>
      </p:sp>
      <p:sp>
        <p:nvSpPr>
          <p:cNvPr id="124" name="Google Shape;124;p17"/>
          <p:cNvSpPr/>
          <p:nvPr/>
        </p:nvSpPr>
        <p:spPr>
          <a:xfrm>
            <a:off x="261200" y="3047752"/>
            <a:ext cx="3555300" cy="5268300"/>
          </a:xfrm>
          <a:prstGeom prst="roundRect">
            <a:avLst>
              <a:gd fmla="val 16667" name="adj"/>
            </a:avLst>
          </a:prstGeom>
          <a:noFill/>
          <a:ln cap="flat" cmpd="sng" w="38100">
            <a:solidFill>
              <a:srgbClr val="4BACC6"/>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5" name="Google Shape;125;p17"/>
          <p:cNvSpPr txBox="1"/>
          <p:nvPr/>
        </p:nvSpPr>
        <p:spPr>
          <a:xfrm>
            <a:off x="849053" y="2462419"/>
            <a:ext cx="2379600" cy="477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500" u="none" cap="none" strike="noStrike">
                <a:solidFill>
                  <a:srgbClr val="000000"/>
                </a:solidFill>
                <a:latin typeface="Arial"/>
                <a:ea typeface="Arial"/>
                <a:cs typeface="Arial"/>
                <a:sym typeface="Arial"/>
              </a:rPr>
              <a:t>Data Sources</a:t>
            </a:r>
            <a:endParaRPr sz="2100"/>
          </a:p>
        </p:txBody>
      </p:sp>
      <p:sp>
        <p:nvSpPr>
          <p:cNvPr id="126" name="Google Shape;126;p17"/>
          <p:cNvSpPr txBox="1"/>
          <p:nvPr/>
        </p:nvSpPr>
        <p:spPr>
          <a:xfrm>
            <a:off x="388105" y="3826725"/>
            <a:ext cx="13617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rgbClr val="000000"/>
                </a:solidFill>
                <a:latin typeface="Arial"/>
                <a:ea typeface="Arial"/>
                <a:cs typeface="Arial"/>
                <a:sym typeface="Arial"/>
              </a:rPr>
              <a:t>Travel Guides</a:t>
            </a:r>
            <a:endParaRPr sz="2000"/>
          </a:p>
        </p:txBody>
      </p:sp>
      <p:pic>
        <p:nvPicPr>
          <p:cNvPr id="127" name="Google Shape;127;p17"/>
          <p:cNvPicPr preferRelativeResize="0"/>
          <p:nvPr/>
        </p:nvPicPr>
        <p:blipFill rotWithShape="1">
          <a:blip r:embed="rId3">
            <a:alphaModFix/>
          </a:blip>
          <a:srcRect b="0" l="0" r="0" t="0"/>
          <a:stretch/>
        </p:blipFill>
        <p:spPr>
          <a:xfrm>
            <a:off x="1808573" y="3477027"/>
            <a:ext cx="842745" cy="1356143"/>
          </a:xfrm>
          <a:prstGeom prst="rect">
            <a:avLst/>
          </a:prstGeom>
          <a:noFill/>
          <a:ln>
            <a:noFill/>
          </a:ln>
        </p:spPr>
      </p:pic>
      <p:pic>
        <p:nvPicPr>
          <p:cNvPr id="128" name="Google Shape;128;p17"/>
          <p:cNvPicPr preferRelativeResize="0"/>
          <p:nvPr/>
        </p:nvPicPr>
        <p:blipFill rotWithShape="1">
          <a:blip r:embed="rId4">
            <a:alphaModFix/>
          </a:blip>
          <a:srcRect b="0" l="0" r="0" t="0"/>
          <a:stretch/>
        </p:blipFill>
        <p:spPr>
          <a:xfrm>
            <a:off x="2768994" y="3477027"/>
            <a:ext cx="841672" cy="1356143"/>
          </a:xfrm>
          <a:prstGeom prst="rect">
            <a:avLst/>
          </a:prstGeom>
          <a:noFill/>
          <a:ln>
            <a:noFill/>
          </a:ln>
        </p:spPr>
      </p:pic>
      <p:pic>
        <p:nvPicPr>
          <p:cNvPr id="129" name="Google Shape;129;p17"/>
          <p:cNvPicPr preferRelativeResize="0"/>
          <p:nvPr/>
        </p:nvPicPr>
        <p:blipFill rotWithShape="1">
          <a:blip r:embed="rId5">
            <a:alphaModFix/>
          </a:blip>
          <a:srcRect b="27926" l="0" r="0" t="29136"/>
          <a:stretch/>
        </p:blipFill>
        <p:spPr>
          <a:xfrm>
            <a:off x="1589359" y="5719163"/>
            <a:ext cx="2021310" cy="488152"/>
          </a:xfrm>
          <a:prstGeom prst="rect">
            <a:avLst/>
          </a:prstGeom>
          <a:noFill/>
          <a:ln>
            <a:noFill/>
          </a:ln>
        </p:spPr>
      </p:pic>
      <p:sp>
        <p:nvSpPr>
          <p:cNvPr id="130" name="Google Shape;130;p17"/>
          <p:cNvSpPr txBox="1"/>
          <p:nvPr/>
        </p:nvSpPr>
        <p:spPr>
          <a:xfrm>
            <a:off x="303607" y="5639916"/>
            <a:ext cx="1134900" cy="507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700">
                <a:solidFill>
                  <a:srgbClr val="000000"/>
                </a:solidFill>
                <a:latin typeface="Calibri"/>
                <a:ea typeface="Calibri"/>
                <a:cs typeface="Calibri"/>
                <a:sym typeface="Calibri"/>
              </a:rPr>
              <a:t>Flights</a:t>
            </a:r>
            <a:endParaRPr sz="2300"/>
          </a:p>
        </p:txBody>
      </p:sp>
      <p:pic>
        <p:nvPicPr>
          <p:cNvPr id="131" name="Google Shape;131;p17"/>
          <p:cNvPicPr preferRelativeResize="0"/>
          <p:nvPr/>
        </p:nvPicPr>
        <p:blipFill rotWithShape="1">
          <a:blip r:embed="rId6">
            <a:alphaModFix/>
          </a:blip>
          <a:srcRect b="0" l="0" r="0" t="0"/>
          <a:stretch/>
        </p:blipFill>
        <p:spPr>
          <a:xfrm>
            <a:off x="1658892" y="7067509"/>
            <a:ext cx="1882234" cy="338724"/>
          </a:xfrm>
          <a:prstGeom prst="rect">
            <a:avLst/>
          </a:prstGeom>
          <a:noFill/>
          <a:ln>
            <a:noFill/>
          </a:ln>
        </p:spPr>
      </p:pic>
      <p:sp>
        <p:nvSpPr>
          <p:cNvPr id="132" name="Google Shape;132;p17"/>
          <p:cNvSpPr txBox="1"/>
          <p:nvPr/>
        </p:nvSpPr>
        <p:spPr>
          <a:xfrm>
            <a:off x="303607" y="6917673"/>
            <a:ext cx="1123500" cy="492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600">
                <a:solidFill>
                  <a:srgbClr val="000000"/>
                </a:solidFill>
                <a:latin typeface="Calibri"/>
                <a:ea typeface="Calibri"/>
                <a:cs typeface="Calibri"/>
                <a:sym typeface="Calibri"/>
              </a:rPr>
              <a:t>Hotels</a:t>
            </a:r>
            <a:endParaRPr sz="2200"/>
          </a:p>
        </p:txBody>
      </p:sp>
      <p:pic>
        <p:nvPicPr>
          <p:cNvPr id="133" name="Google Shape;133;p17"/>
          <p:cNvPicPr preferRelativeResize="0"/>
          <p:nvPr/>
        </p:nvPicPr>
        <p:blipFill rotWithShape="1">
          <a:blip r:embed="rId7">
            <a:alphaModFix/>
          </a:blip>
          <a:srcRect b="0" l="0" r="0" t="0"/>
          <a:stretch/>
        </p:blipFill>
        <p:spPr>
          <a:xfrm>
            <a:off x="9131842" y="3601682"/>
            <a:ext cx="2318060" cy="674233"/>
          </a:xfrm>
          <a:prstGeom prst="rect">
            <a:avLst/>
          </a:prstGeom>
          <a:noFill/>
          <a:ln>
            <a:noFill/>
          </a:ln>
        </p:spPr>
      </p:pic>
      <p:sp>
        <p:nvSpPr>
          <p:cNvPr id="134" name="Google Shape;134;p17"/>
          <p:cNvSpPr/>
          <p:nvPr/>
        </p:nvSpPr>
        <p:spPr>
          <a:xfrm>
            <a:off x="4908138" y="5815196"/>
            <a:ext cx="2811900" cy="1669800"/>
          </a:xfrm>
          <a:prstGeom prst="roundRect">
            <a:avLst>
              <a:gd fmla="val 16667" name="adj"/>
            </a:avLst>
          </a:prstGeom>
          <a:noFill/>
          <a:ln cap="flat" cmpd="sng" w="38100">
            <a:solidFill>
              <a:srgbClr val="00B05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500">
                <a:solidFill>
                  <a:srgbClr val="000000"/>
                </a:solidFill>
                <a:latin typeface="Arial"/>
                <a:ea typeface="Arial"/>
                <a:cs typeface="Arial"/>
                <a:sym typeface="Arial"/>
              </a:rPr>
              <a:t>Website Scraper</a:t>
            </a:r>
            <a:endParaRPr sz="2500"/>
          </a:p>
        </p:txBody>
      </p:sp>
      <p:sp>
        <p:nvSpPr>
          <p:cNvPr id="135" name="Google Shape;135;p17"/>
          <p:cNvSpPr/>
          <p:nvPr/>
        </p:nvSpPr>
        <p:spPr>
          <a:xfrm>
            <a:off x="4908138" y="3289360"/>
            <a:ext cx="2811900" cy="1669800"/>
          </a:xfrm>
          <a:prstGeom prst="roundRect">
            <a:avLst>
              <a:gd fmla="val 16667" name="adj"/>
            </a:avLst>
          </a:prstGeom>
          <a:noFill/>
          <a:ln cap="flat" cmpd="sng" w="38100">
            <a:solidFill>
              <a:srgbClr val="F79646"/>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500">
                <a:solidFill>
                  <a:srgbClr val="000000"/>
                </a:solidFill>
                <a:latin typeface="Arial"/>
                <a:ea typeface="Arial"/>
                <a:cs typeface="Arial"/>
                <a:sym typeface="Arial"/>
              </a:rPr>
              <a:t>Get Embeddings + Extract Images</a:t>
            </a:r>
            <a:endParaRPr sz="2500"/>
          </a:p>
        </p:txBody>
      </p:sp>
      <p:cxnSp>
        <p:nvCxnSpPr>
          <p:cNvPr id="136" name="Google Shape;136;p17"/>
          <p:cNvCxnSpPr/>
          <p:nvPr/>
        </p:nvCxnSpPr>
        <p:spPr>
          <a:xfrm>
            <a:off x="3816565" y="4124299"/>
            <a:ext cx="1114800" cy="0"/>
          </a:xfrm>
          <a:prstGeom prst="straightConnector1">
            <a:avLst/>
          </a:prstGeom>
          <a:noFill/>
          <a:ln cap="flat" cmpd="sng" w="38100">
            <a:solidFill>
              <a:srgbClr val="000000"/>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137" name="Google Shape;137;p17"/>
          <p:cNvCxnSpPr/>
          <p:nvPr/>
        </p:nvCxnSpPr>
        <p:spPr>
          <a:xfrm>
            <a:off x="3816565" y="5965574"/>
            <a:ext cx="1114800" cy="320100"/>
          </a:xfrm>
          <a:prstGeom prst="straightConnector1">
            <a:avLst/>
          </a:prstGeom>
          <a:noFill/>
          <a:ln cap="flat" cmpd="sng" w="38100">
            <a:solidFill>
              <a:srgbClr val="000000"/>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138" name="Google Shape;138;p17"/>
          <p:cNvCxnSpPr/>
          <p:nvPr/>
        </p:nvCxnSpPr>
        <p:spPr>
          <a:xfrm flipH="1" rot="10800000">
            <a:off x="3816565" y="6961169"/>
            <a:ext cx="1114800" cy="275700"/>
          </a:xfrm>
          <a:prstGeom prst="straightConnector1">
            <a:avLst/>
          </a:prstGeom>
          <a:noFill/>
          <a:ln cap="flat" cmpd="sng" w="38100">
            <a:solidFill>
              <a:srgbClr val="000000"/>
            </a:solidFill>
            <a:prstDash val="solid"/>
            <a:round/>
            <a:headEnd len="sm" w="sm" type="none"/>
            <a:tailEnd len="med" w="med" type="triangle"/>
          </a:ln>
          <a:effectLst>
            <a:outerShdw blurRad="40000" rotWithShape="0" dir="5400000" dist="20000">
              <a:srgbClr val="000000">
                <a:alpha val="37650"/>
              </a:srgbClr>
            </a:outerShdw>
          </a:effectLst>
        </p:spPr>
      </p:cxnSp>
      <p:sp>
        <p:nvSpPr>
          <p:cNvPr id="139" name="Google Shape;139;p17"/>
          <p:cNvSpPr/>
          <p:nvPr/>
        </p:nvSpPr>
        <p:spPr>
          <a:xfrm>
            <a:off x="8686895" y="4574860"/>
            <a:ext cx="3207900" cy="1669800"/>
          </a:xfrm>
          <a:prstGeom prst="roundRect">
            <a:avLst>
              <a:gd fmla="val 16667" name="adj"/>
            </a:avLst>
          </a:prstGeom>
          <a:noFill/>
          <a:ln cap="flat" cmpd="sng" w="38100">
            <a:solidFill>
              <a:srgbClr val="C0504D"/>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500">
                <a:solidFill>
                  <a:srgbClr val="000000"/>
                </a:solidFill>
                <a:latin typeface="Arial"/>
                <a:ea typeface="Arial"/>
                <a:cs typeface="Arial"/>
                <a:sym typeface="Arial"/>
              </a:rPr>
              <a:t>Chat large language model API</a:t>
            </a:r>
            <a:endParaRPr sz="2500"/>
          </a:p>
        </p:txBody>
      </p:sp>
      <p:cxnSp>
        <p:nvCxnSpPr>
          <p:cNvPr id="140" name="Google Shape;140;p17"/>
          <p:cNvCxnSpPr/>
          <p:nvPr/>
        </p:nvCxnSpPr>
        <p:spPr>
          <a:xfrm>
            <a:off x="7741613" y="4124297"/>
            <a:ext cx="894000" cy="1058100"/>
          </a:xfrm>
          <a:prstGeom prst="straightConnector1">
            <a:avLst/>
          </a:prstGeom>
          <a:noFill/>
          <a:ln cap="flat" cmpd="sng" w="38100">
            <a:solidFill>
              <a:srgbClr val="000000"/>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141" name="Google Shape;141;p17"/>
          <p:cNvCxnSpPr/>
          <p:nvPr/>
        </p:nvCxnSpPr>
        <p:spPr>
          <a:xfrm flipH="1" rot="10800000">
            <a:off x="7741613" y="5640328"/>
            <a:ext cx="894000" cy="1044000"/>
          </a:xfrm>
          <a:prstGeom prst="straightConnector1">
            <a:avLst/>
          </a:prstGeom>
          <a:noFill/>
          <a:ln cap="flat" cmpd="sng" w="38100">
            <a:solidFill>
              <a:srgbClr val="000000"/>
            </a:solidFill>
            <a:prstDash val="solid"/>
            <a:round/>
            <a:headEnd len="sm" w="sm" type="none"/>
            <a:tailEnd len="med" w="med" type="triangle"/>
          </a:ln>
          <a:effectLst>
            <a:outerShdw blurRad="40000" rotWithShape="0" dir="5400000" dist="20000">
              <a:srgbClr val="000000">
                <a:alpha val="37650"/>
              </a:srgbClr>
            </a:outerShdw>
          </a:effectLst>
        </p:spPr>
      </p:cxnSp>
      <p:pic>
        <p:nvPicPr>
          <p:cNvPr id="142" name="Google Shape;142;p17"/>
          <p:cNvPicPr preferRelativeResize="0"/>
          <p:nvPr/>
        </p:nvPicPr>
        <p:blipFill rotWithShape="1">
          <a:blip r:embed="rId8">
            <a:alphaModFix/>
          </a:blip>
          <a:srcRect b="0" l="0" r="0" t="0"/>
          <a:stretch/>
        </p:blipFill>
        <p:spPr>
          <a:xfrm>
            <a:off x="13943290" y="1858422"/>
            <a:ext cx="1827039" cy="1957434"/>
          </a:xfrm>
          <a:prstGeom prst="rect">
            <a:avLst/>
          </a:prstGeom>
          <a:noFill/>
          <a:ln>
            <a:noFill/>
          </a:ln>
        </p:spPr>
      </p:pic>
      <p:sp>
        <p:nvSpPr>
          <p:cNvPr id="143" name="Google Shape;143;p17"/>
          <p:cNvSpPr/>
          <p:nvPr/>
        </p:nvSpPr>
        <p:spPr>
          <a:xfrm>
            <a:off x="15456250" y="238192"/>
            <a:ext cx="2183100" cy="2136600"/>
          </a:xfrm>
          <a:prstGeom prst="wedgeEllipseCallout">
            <a:avLst>
              <a:gd fmla="val -53391" name="adj1"/>
              <a:gd fmla="val 48412" name="adj2"/>
            </a:avLst>
          </a:prstGeom>
          <a:solidFill>
            <a:schemeClr val="lt1"/>
          </a:solidFill>
          <a:ln cap="flat" cmpd="sng" w="9525">
            <a:solidFill>
              <a:srgbClr val="000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700">
                <a:solidFill>
                  <a:srgbClr val="000000"/>
                </a:solidFill>
                <a:latin typeface="Calibri"/>
                <a:ea typeface="Calibri"/>
                <a:cs typeface="Calibri"/>
                <a:sym typeface="Calibri"/>
              </a:rPr>
              <a:t>User Question</a:t>
            </a:r>
            <a:endParaRPr sz="2300"/>
          </a:p>
        </p:txBody>
      </p:sp>
      <p:pic>
        <p:nvPicPr>
          <p:cNvPr id="144" name="Google Shape;144;p17"/>
          <p:cNvPicPr preferRelativeResize="0"/>
          <p:nvPr/>
        </p:nvPicPr>
        <p:blipFill rotWithShape="1">
          <a:blip r:embed="rId9">
            <a:alphaModFix/>
          </a:blip>
          <a:srcRect b="0" l="0" r="0" t="0"/>
          <a:stretch/>
        </p:blipFill>
        <p:spPr>
          <a:xfrm>
            <a:off x="13010091" y="3884936"/>
            <a:ext cx="5052434" cy="3383145"/>
          </a:xfrm>
          <a:prstGeom prst="rect">
            <a:avLst/>
          </a:prstGeom>
          <a:noFill/>
          <a:ln cap="flat" cmpd="sng" w="9525">
            <a:solidFill>
              <a:srgbClr val="000000"/>
            </a:solidFill>
            <a:prstDash val="solid"/>
            <a:round/>
            <a:headEnd len="sm" w="sm" type="none"/>
            <a:tailEnd len="sm" w="sm" type="none"/>
          </a:ln>
        </p:spPr>
      </p:pic>
      <p:cxnSp>
        <p:nvCxnSpPr>
          <p:cNvPr id="145" name="Google Shape;145;p17"/>
          <p:cNvCxnSpPr/>
          <p:nvPr/>
        </p:nvCxnSpPr>
        <p:spPr>
          <a:xfrm>
            <a:off x="11894853" y="5408322"/>
            <a:ext cx="1114800" cy="0"/>
          </a:xfrm>
          <a:prstGeom prst="straightConnector1">
            <a:avLst/>
          </a:prstGeom>
          <a:noFill/>
          <a:ln cap="flat" cmpd="sng" w="38100">
            <a:solidFill>
              <a:srgbClr val="000000"/>
            </a:solidFill>
            <a:prstDash val="solid"/>
            <a:round/>
            <a:headEnd len="sm" w="sm" type="none"/>
            <a:tailEnd len="med" w="med" type="triangle"/>
          </a:ln>
          <a:effectLst>
            <a:outerShdw blurRad="40000" rotWithShape="0" dir="5400000" dist="20000">
              <a:srgbClr val="000000">
                <a:alpha val="37650"/>
              </a:srgbClr>
            </a:outerShdw>
          </a:effectLst>
        </p:spPr>
      </p:cxnSp>
      <p:sp>
        <p:nvSpPr>
          <p:cNvPr id="146" name="Google Shape;146;p17"/>
          <p:cNvSpPr txBox="1"/>
          <p:nvPr/>
        </p:nvSpPr>
        <p:spPr>
          <a:xfrm>
            <a:off x="14213606" y="7365506"/>
            <a:ext cx="2986200" cy="477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rgbClr val="000000"/>
                </a:solidFill>
                <a:latin typeface="Arial"/>
                <a:ea typeface="Arial"/>
                <a:cs typeface="Arial"/>
                <a:sym typeface="Arial"/>
              </a:rPr>
              <a:t>Chatbot Interface</a:t>
            </a:r>
            <a:endParaRPr sz="2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50" name="Shape 150"/>
        <p:cNvGrpSpPr/>
        <p:nvPr/>
      </p:nvGrpSpPr>
      <p:grpSpPr>
        <a:xfrm>
          <a:off x="0" y="0"/>
          <a:ext cx="0" cy="0"/>
          <a:chOff x="0" y="0"/>
          <a:chExt cx="0" cy="0"/>
        </a:xfrm>
      </p:grpSpPr>
      <p:sp>
        <p:nvSpPr>
          <p:cNvPr id="151" name="Google Shape;151;p18"/>
          <p:cNvSpPr txBox="1"/>
          <p:nvPr/>
        </p:nvSpPr>
        <p:spPr>
          <a:xfrm>
            <a:off x="7666338" y="96596"/>
            <a:ext cx="4936500" cy="850800"/>
          </a:xfrm>
          <a:prstGeom prst="rect">
            <a:avLst/>
          </a:prstGeom>
          <a:noFill/>
          <a:ln>
            <a:noFill/>
          </a:ln>
        </p:spPr>
        <p:txBody>
          <a:bodyPr anchorCtr="0" anchor="t" bIns="0" lIns="0" spcFirstLastPara="1" rIns="0" wrap="square" tIns="0">
            <a:noAutofit/>
          </a:bodyPr>
          <a:lstStyle/>
          <a:p>
            <a:pPr indent="0" lvl="1" marL="0" marR="0" rtl="0" algn="ctr">
              <a:lnSpc>
                <a:spcPct val="190000"/>
              </a:lnSpc>
              <a:spcBef>
                <a:spcPts val="0"/>
              </a:spcBef>
              <a:spcAft>
                <a:spcPts val="0"/>
              </a:spcAft>
              <a:buNone/>
            </a:pPr>
            <a:r>
              <a:rPr lang="en-US" sz="3400">
                <a:solidFill>
                  <a:srgbClr val="0126B4"/>
                </a:solidFill>
                <a:latin typeface="Cabin"/>
                <a:ea typeface="Cabin"/>
                <a:cs typeface="Cabin"/>
                <a:sym typeface="Cabin"/>
              </a:rPr>
              <a:t>Web Scrape Kayak.com</a:t>
            </a:r>
            <a:endParaRPr sz="3700"/>
          </a:p>
        </p:txBody>
      </p:sp>
      <p:sp>
        <p:nvSpPr>
          <p:cNvPr id="152" name="Google Shape;152;p18"/>
          <p:cNvSpPr/>
          <p:nvPr/>
        </p:nvSpPr>
        <p:spPr>
          <a:xfrm>
            <a:off x="15073325" y="3137800"/>
            <a:ext cx="2479860" cy="6780970"/>
          </a:xfrm>
          <a:custGeom>
            <a:rect b="b" l="l" r="r" t="t"/>
            <a:pathLst>
              <a:path extrusionOk="0" h="217810" w="98878">
                <a:moveTo>
                  <a:pt x="0" y="205922"/>
                </a:moveTo>
                <a:cubicBezTo>
                  <a:pt x="21382" y="205922"/>
                  <a:pt x="44375" y="224554"/>
                  <a:pt x="63500" y="214993"/>
                </a:cubicBezTo>
                <a:cubicBezTo>
                  <a:pt x="74453" y="209517"/>
                  <a:pt x="78908" y="195519"/>
                  <a:pt x="83457" y="184150"/>
                </a:cubicBezTo>
                <a:cubicBezTo>
                  <a:pt x="87380" y="174344"/>
                  <a:pt x="93275" y="163554"/>
                  <a:pt x="90714" y="153307"/>
                </a:cubicBezTo>
                <a:cubicBezTo>
                  <a:pt x="88211" y="143294"/>
                  <a:pt x="74624" y="138438"/>
                  <a:pt x="64407" y="136979"/>
                </a:cubicBezTo>
                <a:cubicBezTo>
                  <a:pt x="59608" y="136294"/>
                  <a:pt x="54228" y="133905"/>
                  <a:pt x="49892" y="136072"/>
                </a:cubicBezTo>
                <a:cubicBezTo>
                  <a:pt x="45358" y="138338"/>
                  <a:pt x="42545" y="146369"/>
                  <a:pt x="45357" y="150586"/>
                </a:cubicBezTo>
                <a:cubicBezTo>
                  <a:pt x="48915" y="155923"/>
                  <a:pt x="58968" y="156707"/>
                  <a:pt x="64407" y="153307"/>
                </a:cubicBezTo>
                <a:cubicBezTo>
                  <a:pt x="84277" y="140887"/>
                  <a:pt x="83050" y="109505"/>
                  <a:pt x="85271" y="86179"/>
                </a:cubicBezTo>
                <a:cubicBezTo>
                  <a:pt x="86743" y="70721"/>
                  <a:pt x="87937" y="55192"/>
                  <a:pt x="90714" y="39915"/>
                </a:cubicBezTo>
                <a:cubicBezTo>
                  <a:pt x="93143" y="26554"/>
                  <a:pt x="98878" y="13580"/>
                  <a:pt x="98878" y="0"/>
                </a:cubicBezTo>
              </a:path>
            </a:pathLst>
          </a:custGeom>
          <a:noFill/>
          <a:ln cap="flat" cmpd="sng" w="38100">
            <a:solidFill>
              <a:schemeClr val="dk2"/>
            </a:solidFill>
            <a:prstDash val="dot"/>
            <a:round/>
            <a:headEnd len="med" w="med" type="none"/>
            <a:tailEnd len="med" w="med" type="none"/>
          </a:ln>
        </p:spPr>
      </p:sp>
      <p:sp>
        <p:nvSpPr>
          <p:cNvPr id="153" name="Google Shape;153;p18"/>
          <p:cNvSpPr/>
          <p:nvPr/>
        </p:nvSpPr>
        <p:spPr>
          <a:xfrm rot="824943">
            <a:off x="171944" y="304418"/>
            <a:ext cx="2776528" cy="1780547"/>
          </a:xfrm>
          <a:custGeom>
            <a:rect b="b" l="l" r="r" t="t"/>
            <a:pathLst>
              <a:path extrusionOk="0" h="891475" w="1639495">
                <a:moveTo>
                  <a:pt x="0" y="0"/>
                </a:moveTo>
                <a:lnTo>
                  <a:pt x="1639495" y="0"/>
                </a:lnTo>
                <a:lnTo>
                  <a:pt x="1639495" y="891475"/>
                </a:lnTo>
                <a:lnTo>
                  <a:pt x="0" y="891475"/>
                </a:lnTo>
                <a:lnTo>
                  <a:pt x="0" y="0"/>
                </a:lnTo>
                <a:close/>
              </a:path>
            </a:pathLst>
          </a:custGeom>
          <a:blipFill rotWithShape="1">
            <a:blip r:embed="rId3">
              <a:alphaModFix/>
            </a:blip>
            <a:stretch>
              <a:fillRect b="0" l="0" r="0" t="0"/>
            </a:stretch>
          </a:blipFill>
          <a:ln>
            <a:noFill/>
          </a:ln>
        </p:spPr>
      </p:sp>
      <p:cxnSp>
        <p:nvCxnSpPr>
          <p:cNvPr id="154" name="Google Shape;154;p18"/>
          <p:cNvCxnSpPr/>
          <p:nvPr/>
        </p:nvCxnSpPr>
        <p:spPr>
          <a:xfrm>
            <a:off x="2870825" y="2245175"/>
            <a:ext cx="1222800" cy="1463400"/>
          </a:xfrm>
          <a:prstGeom prst="straightConnector1">
            <a:avLst/>
          </a:prstGeom>
          <a:solidFill>
            <a:schemeClr val="lt2"/>
          </a:solidFill>
          <a:ln cap="flat" cmpd="sng" w="38100">
            <a:solidFill>
              <a:schemeClr val="dk2"/>
            </a:solidFill>
            <a:prstDash val="dot"/>
            <a:round/>
            <a:headEnd len="med" w="med" type="none"/>
            <a:tailEnd len="med" w="med" type="none"/>
          </a:ln>
        </p:spPr>
      </p:cxnSp>
      <p:sp>
        <p:nvSpPr>
          <p:cNvPr id="155" name="Google Shape;155;p18"/>
          <p:cNvSpPr/>
          <p:nvPr/>
        </p:nvSpPr>
        <p:spPr>
          <a:xfrm>
            <a:off x="16961154" y="1364379"/>
            <a:ext cx="1174444" cy="1544833"/>
          </a:xfrm>
          <a:custGeom>
            <a:rect b="b" l="l" r="r" t="t"/>
            <a:pathLst>
              <a:path extrusionOk="0" h="896855" w="681825">
                <a:moveTo>
                  <a:pt x="0" y="0"/>
                </a:moveTo>
                <a:lnTo>
                  <a:pt x="681825" y="0"/>
                </a:lnTo>
                <a:lnTo>
                  <a:pt x="681825" y="896855"/>
                </a:lnTo>
                <a:lnTo>
                  <a:pt x="0" y="896855"/>
                </a:lnTo>
                <a:lnTo>
                  <a:pt x="0" y="0"/>
                </a:lnTo>
                <a:close/>
              </a:path>
            </a:pathLst>
          </a:custGeom>
          <a:blipFill rotWithShape="1">
            <a:blip r:embed="rId4">
              <a:alphaModFix/>
            </a:blip>
            <a:stretch>
              <a:fillRect b="0" l="0" r="0" t="0"/>
            </a:stretch>
          </a:blipFill>
          <a:ln>
            <a:noFill/>
          </a:ln>
        </p:spPr>
      </p:sp>
      <p:pic>
        <p:nvPicPr>
          <p:cNvPr id="156" name="Google Shape;156;p18"/>
          <p:cNvPicPr preferRelativeResize="0"/>
          <p:nvPr/>
        </p:nvPicPr>
        <p:blipFill rotWithShape="1">
          <a:blip r:embed="rId5">
            <a:alphaModFix/>
          </a:blip>
          <a:srcRect b="0" l="0" r="0" t="0"/>
          <a:stretch/>
        </p:blipFill>
        <p:spPr>
          <a:xfrm>
            <a:off x="1268320" y="7806748"/>
            <a:ext cx="1775908" cy="1780428"/>
          </a:xfrm>
          <a:prstGeom prst="rect">
            <a:avLst/>
          </a:prstGeom>
          <a:noFill/>
          <a:ln>
            <a:noFill/>
          </a:ln>
        </p:spPr>
      </p:pic>
      <p:sp>
        <p:nvSpPr>
          <p:cNvPr id="157" name="Google Shape;157;p18"/>
          <p:cNvSpPr/>
          <p:nvPr/>
        </p:nvSpPr>
        <p:spPr>
          <a:xfrm>
            <a:off x="331414" y="5111781"/>
            <a:ext cx="3501900" cy="1943400"/>
          </a:xfrm>
          <a:prstGeom prst="wedgeEllipseCallout">
            <a:avLst>
              <a:gd fmla="val 2238" name="adj1"/>
              <a:gd fmla="val 72483" name="adj2"/>
            </a:avLst>
          </a:prstGeom>
          <a:solidFill>
            <a:schemeClr val="lt1"/>
          </a:solidFill>
          <a:ln cap="flat" cmpd="sng" w="9525">
            <a:solidFill>
              <a:srgbClr val="000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500">
                <a:solidFill>
                  <a:srgbClr val="000000"/>
                </a:solidFill>
                <a:latin typeface="Calibri"/>
                <a:ea typeface="Calibri"/>
                <a:cs typeface="Calibri"/>
                <a:sym typeface="Calibri"/>
              </a:rPr>
              <a:t>Can you give me the  best flights from LAX to JFK?</a:t>
            </a:r>
            <a:endParaRPr sz="2100"/>
          </a:p>
        </p:txBody>
      </p:sp>
      <p:pic>
        <p:nvPicPr>
          <p:cNvPr id="158" name="Google Shape;158;p18"/>
          <p:cNvPicPr preferRelativeResize="0"/>
          <p:nvPr/>
        </p:nvPicPr>
        <p:blipFill rotWithShape="1">
          <a:blip r:embed="rId6">
            <a:alphaModFix/>
          </a:blip>
          <a:srcRect b="0" l="0" r="6208" t="0"/>
          <a:stretch/>
        </p:blipFill>
        <p:spPr>
          <a:xfrm>
            <a:off x="4205275" y="843850"/>
            <a:ext cx="11858625" cy="9443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62" name="Shape 162"/>
        <p:cNvGrpSpPr/>
        <p:nvPr/>
      </p:nvGrpSpPr>
      <p:grpSpPr>
        <a:xfrm>
          <a:off x="0" y="0"/>
          <a:ext cx="0" cy="0"/>
          <a:chOff x="0" y="0"/>
          <a:chExt cx="0" cy="0"/>
        </a:xfrm>
      </p:grpSpPr>
      <p:sp>
        <p:nvSpPr>
          <p:cNvPr id="163" name="Google Shape;163;p19"/>
          <p:cNvSpPr txBox="1"/>
          <p:nvPr/>
        </p:nvSpPr>
        <p:spPr>
          <a:xfrm>
            <a:off x="6675750" y="120096"/>
            <a:ext cx="4936500" cy="850800"/>
          </a:xfrm>
          <a:prstGeom prst="rect">
            <a:avLst/>
          </a:prstGeom>
          <a:noFill/>
          <a:ln>
            <a:noFill/>
          </a:ln>
        </p:spPr>
        <p:txBody>
          <a:bodyPr anchorCtr="0" anchor="t" bIns="0" lIns="0" spcFirstLastPara="1" rIns="0" wrap="square" tIns="0">
            <a:noAutofit/>
          </a:bodyPr>
          <a:lstStyle/>
          <a:p>
            <a:pPr indent="0" lvl="1" marL="0" marR="0" rtl="0" algn="ctr">
              <a:lnSpc>
                <a:spcPct val="190000"/>
              </a:lnSpc>
              <a:spcBef>
                <a:spcPts val="0"/>
              </a:spcBef>
              <a:spcAft>
                <a:spcPts val="0"/>
              </a:spcAft>
              <a:buNone/>
            </a:pPr>
            <a:r>
              <a:rPr lang="en-US" sz="3400">
                <a:solidFill>
                  <a:srgbClr val="0126B4"/>
                </a:solidFill>
                <a:latin typeface="Cabin"/>
                <a:ea typeface="Cabin"/>
                <a:cs typeface="Cabin"/>
                <a:sym typeface="Cabin"/>
              </a:rPr>
              <a:t>Web Scrape Booking.com</a:t>
            </a:r>
            <a:endParaRPr sz="3700"/>
          </a:p>
        </p:txBody>
      </p:sp>
      <p:pic>
        <p:nvPicPr>
          <p:cNvPr id="164" name="Google Shape;164;p19"/>
          <p:cNvPicPr preferRelativeResize="0"/>
          <p:nvPr/>
        </p:nvPicPr>
        <p:blipFill rotWithShape="1">
          <a:blip r:embed="rId3">
            <a:alphaModFix/>
          </a:blip>
          <a:srcRect b="0" l="0" r="0" t="0"/>
          <a:stretch/>
        </p:blipFill>
        <p:spPr>
          <a:xfrm>
            <a:off x="3258725" y="848175"/>
            <a:ext cx="12227745" cy="9438824"/>
          </a:xfrm>
          <a:prstGeom prst="rect">
            <a:avLst/>
          </a:prstGeom>
          <a:noFill/>
          <a:ln>
            <a:noFill/>
          </a:ln>
        </p:spPr>
      </p:pic>
      <p:sp>
        <p:nvSpPr>
          <p:cNvPr id="165" name="Google Shape;165;p19"/>
          <p:cNvSpPr/>
          <p:nvPr/>
        </p:nvSpPr>
        <p:spPr>
          <a:xfrm>
            <a:off x="15816276" y="1064850"/>
            <a:ext cx="2064922" cy="1502032"/>
          </a:xfrm>
          <a:custGeom>
            <a:rect b="b" l="l" r="r" t="t"/>
            <a:pathLst>
              <a:path extrusionOk="0" h="829852" w="1178272">
                <a:moveTo>
                  <a:pt x="0" y="0"/>
                </a:moveTo>
                <a:lnTo>
                  <a:pt x="1178272" y="0"/>
                </a:lnTo>
                <a:lnTo>
                  <a:pt x="1178272" y="829852"/>
                </a:lnTo>
                <a:lnTo>
                  <a:pt x="0" y="829852"/>
                </a:lnTo>
                <a:lnTo>
                  <a:pt x="0" y="0"/>
                </a:lnTo>
                <a:close/>
              </a:path>
            </a:pathLst>
          </a:custGeom>
          <a:blipFill rotWithShape="1">
            <a:blip r:embed="rId4">
              <a:alphaModFix/>
            </a:blip>
            <a:stretch>
              <a:fillRect b="0" l="0" r="0" t="0"/>
            </a:stretch>
          </a:blipFill>
          <a:ln>
            <a:noFill/>
          </a:ln>
        </p:spPr>
      </p:sp>
      <p:sp>
        <p:nvSpPr>
          <p:cNvPr id="166" name="Google Shape;166;p19"/>
          <p:cNvSpPr/>
          <p:nvPr/>
        </p:nvSpPr>
        <p:spPr>
          <a:xfrm>
            <a:off x="15815805" y="4353085"/>
            <a:ext cx="2065883" cy="1987003"/>
          </a:xfrm>
          <a:custGeom>
            <a:rect b="b" l="l" r="r" t="t"/>
            <a:pathLst>
              <a:path extrusionOk="0" h="794801" w="826353">
                <a:moveTo>
                  <a:pt x="0" y="0"/>
                </a:moveTo>
                <a:lnTo>
                  <a:pt x="826353" y="0"/>
                </a:lnTo>
                <a:lnTo>
                  <a:pt x="826353" y="794801"/>
                </a:lnTo>
                <a:lnTo>
                  <a:pt x="0" y="794801"/>
                </a:lnTo>
                <a:lnTo>
                  <a:pt x="0" y="0"/>
                </a:lnTo>
                <a:close/>
              </a:path>
            </a:pathLst>
          </a:custGeom>
          <a:blipFill rotWithShape="1">
            <a:blip r:embed="rId5">
              <a:alphaModFix/>
            </a:blip>
            <a:stretch>
              <a:fillRect b="0" l="0" r="0" t="0"/>
            </a:stretch>
          </a:blipFill>
          <a:ln>
            <a:noFill/>
          </a:ln>
        </p:spPr>
      </p:sp>
      <p:sp>
        <p:nvSpPr>
          <p:cNvPr id="167" name="Google Shape;167;p19"/>
          <p:cNvSpPr/>
          <p:nvPr/>
        </p:nvSpPr>
        <p:spPr>
          <a:xfrm>
            <a:off x="15909925" y="7581151"/>
            <a:ext cx="2065406" cy="2367111"/>
          </a:xfrm>
          <a:custGeom>
            <a:rect b="b" l="l" r="r" t="t"/>
            <a:pathLst>
              <a:path extrusionOk="0" h="1218590" w="1063272">
                <a:moveTo>
                  <a:pt x="0" y="0"/>
                </a:moveTo>
                <a:lnTo>
                  <a:pt x="1063272" y="0"/>
                </a:lnTo>
                <a:lnTo>
                  <a:pt x="1063272" y="1218590"/>
                </a:lnTo>
                <a:lnTo>
                  <a:pt x="0" y="1218590"/>
                </a:lnTo>
                <a:lnTo>
                  <a:pt x="0" y="0"/>
                </a:lnTo>
                <a:close/>
              </a:path>
            </a:pathLst>
          </a:custGeom>
          <a:blipFill rotWithShape="1">
            <a:blip r:embed="rId6">
              <a:alphaModFix/>
            </a:blip>
            <a:stretch>
              <a:fillRect b="0" l="0" r="0" t="0"/>
            </a:stretch>
          </a:blipFill>
          <a:ln>
            <a:noFill/>
          </a:ln>
        </p:spPr>
      </p:sp>
      <p:pic>
        <p:nvPicPr>
          <p:cNvPr id="168" name="Google Shape;168;p19"/>
          <p:cNvPicPr preferRelativeResize="0"/>
          <p:nvPr/>
        </p:nvPicPr>
        <p:blipFill rotWithShape="1">
          <a:blip r:embed="rId7">
            <a:alphaModFix/>
          </a:blip>
          <a:srcRect b="0" l="0" r="0" t="0"/>
          <a:stretch/>
        </p:blipFill>
        <p:spPr>
          <a:xfrm>
            <a:off x="754571" y="8167823"/>
            <a:ext cx="1775908" cy="1780428"/>
          </a:xfrm>
          <a:prstGeom prst="rect">
            <a:avLst/>
          </a:prstGeom>
          <a:noFill/>
          <a:ln>
            <a:noFill/>
          </a:ln>
        </p:spPr>
      </p:pic>
      <p:sp>
        <p:nvSpPr>
          <p:cNvPr id="169" name="Google Shape;169;p19"/>
          <p:cNvSpPr/>
          <p:nvPr/>
        </p:nvSpPr>
        <p:spPr>
          <a:xfrm>
            <a:off x="228591" y="5485356"/>
            <a:ext cx="2852100" cy="1943400"/>
          </a:xfrm>
          <a:prstGeom prst="wedgeEllipseCallout">
            <a:avLst>
              <a:gd fmla="val -245" name="adj1"/>
              <a:gd fmla="val 79285" name="adj2"/>
            </a:avLst>
          </a:prstGeom>
          <a:solidFill>
            <a:schemeClr val="lt1"/>
          </a:solidFill>
          <a:ln cap="flat" cmpd="sng" w="9525">
            <a:solidFill>
              <a:srgbClr val="000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600">
                <a:solidFill>
                  <a:srgbClr val="000000"/>
                </a:solidFill>
                <a:latin typeface="Calibri"/>
                <a:ea typeface="Calibri"/>
                <a:cs typeface="Calibri"/>
                <a:sym typeface="Calibri"/>
              </a:rPr>
              <a:t>Can you give me hotels to stay in NYC?</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73" name="Shape 173"/>
        <p:cNvGrpSpPr/>
        <p:nvPr/>
      </p:nvGrpSpPr>
      <p:grpSpPr>
        <a:xfrm>
          <a:off x="0" y="0"/>
          <a:ext cx="0" cy="0"/>
          <a:chOff x="0" y="0"/>
          <a:chExt cx="0" cy="0"/>
        </a:xfrm>
      </p:grpSpPr>
      <p:sp>
        <p:nvSpPr>
          <p:cNvPr id="174" name="Google Shape;174;p20"/>
          <p:cNvSpPr txBox="1"/>
          <p:nvPr/>
        </p:nvSpPr>
        <p:spPr>
          <a:xfrm>
            <a:off x="7313900" y="114375"/>
            <a:ext cx="6772500" cy="850800"/>
          </a:xfrm>
          <a:prstGeom prst="rect">
            <a:avLst/>
          </a:prstGeom>
          <a:noFill/>
          <a:ln>
            <a:noFill/>
          </a:ln>
        </p:spPr>
        <p:txBody>
          <a:bodyPr anchorCtr="0" anchor="t" bIns="0" lIns="0" spcFirstLastPara="1" rIns="0" wrap="square" tIns="0">
            <a:noAutofit/>
          </a:bodyPr>
          <a:lstStyle/>
          <a:p>
            <a:pPr indent="0" lvl="1" marL="0" marR="0" rtl="0" algn="ctr">
              <a:lnSpc>
                <a:spcPct val="190000"/>
              </a:lnSpc>
              <a:spcBef>
                <a:spcPts val="0"/>
              </a:spcBef>
              <a:spcAft>
                <a:spcPts val="0"/>
              </a:spcAft>
              <a:buNone/>
            </a:pPr>
            <a:r>
              <a:rPr lang="en-US" sz="3400">
                <a:solidFill>
                  <a:srgbClr val="0126B4"/>
                </a:solidFill>
                <a:latin typeface="Cabin"/>
                <a:ea typeface="Cabin"/>
                <a:cs typeface="Cabin"/>
                <a:sym typeface="Cabin"/>
              </a:rPr>
              <a:t>Generate Responses from PDF’s</a:t>
            </a:r>
            <a:endParaRPr sz="3700"/>
          </a:p>
        </p:txBody>
      </p:sp>
      <p:pic>
        <p:nvPicPr>
          <p:cNvPr id="175" name="Google Shape;175;p20"/>
          <p:cNvPicPr preferRelativeResize="0"/>
          <p:nvPr/>
        </p:nvPicPr>
        <p:blipFill rotWithShape="1">
          <a:blip r:embed="rId3">
            <a:alphaModFix/>
          </a:blip>
          <a:srcRect b="0" l="0" r="0" t="0"/>
          <a:stretch/>
        </p:blipFill>
        <p:spPr>
          <a:xfrm>
            <a:off x="4251393" y="814219"/>
            <a:ext cx="12227750" cy="9506750"/>
          </a:xfrm>
          <a:prstGeom prst="rect">
            <a:avLst/>
          </a:prstGeom>
          <a:noFill/>
          <a:ln>
            <a:noFill/>
          </a:ln>
        </p:spPr>
      </p:pic>
      <p:sp>
        <p:nvSpPr>
          <p:cNvPr id="176" name="Google Shape;176;p20"/>
          <p:cNvSpPr/>
          <p:nvPr/>
        </p:nvSpPr>
        <p:spPr>
          <a:xfrm>
            <a:off x="14086412" y="8008756"/>
            <a:ext cx="3812777" cy="1837794"/>
          </a:xfrm>
          <a:custGeom>
            <a:rect b="b" l="l" r="r" t="t"/>
            <a:pathLst>
              <a:path extrusionOk="0" h="656355" w="1361706">
                <a:moveTo>
                  <a:pt x="0" y="0"/>
                </a:moveTo>
                <a:lnTo>
                  <a:pt x="1361707" y="0"/>
                </a:lnTo>
                <a:lnTo>
                  <a:pt x="1361707" y="656355"/>
                </a:lnTo>
                <a:lnTo>
                  <a:pt x="0" y="656355"/>
                </a:lnTo>
                <a:lnTo>
                  <a:pt x="0" y="0"/>
                </a:lnTo>
                <a:close/>
              </a:path>
            </a:pathLst>
          </a:custGeom>
          <a:blipFill rotWithShape="1">
            <a:blip r:embed="rId4">
              <a:alphaModFix/>
            </a:blip>
            <a:stretch>
              <a:fillRect b="0" l="0" r="0" t="0"/>
            </a:stretch>
          </a:blipFill>
          <a:ln>
            <a:noFill/>
          </a:ln>
        </p:spPr>
      </p:sp>
      <p:pic>
        <p:nvPicPr>
          <p:cNvPr id="177" name="Google Shape;177;p20"/>
          <p:cNvPicPr preferRelativeResize="0"/>
          <p:nvPr/>
        </p:nvPicPr>
        <p:blipFill rotWithShape="1">
          <a:blip r:embed="rId5">
            <a:alphaModFix/>
          </a:blip>
          <a:srcRect b="0" l="0" r="0" t="0"/>
          <a:stretch/>
        </p:blipFill>
        <p:spPr>
          <a:xfrm>
            <a:off x="1068211" y="8037435"/>
            <a:ext cx="1775908" cy="1780428"/>
          </a:xfrm>
          <a:prstGeom prst="rect">
            <a:avLst/>
          </a:prstGeom>
          <a:noFill/>
          <a:ln>
            <a:noFill/>
          </a:ln>
        </p:spPr>
      </p:pic>
      <p:sp>
        <p:nvSpPr>
          <p:cNvPr id="178" name="Google Shape;178;p20"/>
          <p:cNvSpPr/>
          <p:nvPr/>
        </p:nvSpPr>
        <p:spPr>
          <a:xfrm>
            <a:off x="551425" y="4979099"/>
            <a:ext cx="2809500" cy="2263800"/>
          </a:xfrm>
          <a:prstGeom prst="wedgeEllipseCallout">
            <a:avLst>
              <a:gd fmla="val 2583" name="adj1"/>
              <a:gd fmla="val 74902" name="adj2"/>
            </a:avLst>
          </a:prstGeom>
          <a:solidFill>
            <a:schemeClr val="lt1"/>
          </a:solidFill>
          <a:ln cap="flat" cmpd="sng" w="9525">
            <a:solidFill>
              <a:srgbClr val="000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700">
                <a:solidFill>
                  <a:srgbClr val="000000"/>
                </a:solidFill>
                <a:latin typeface="Calibri"/>
                <a:ea typeface="Calibri"/>
                <a:cs typeface="Calibri"/>
                <a:sym typeface="Calibri"/>
              </a:rPr>
              <a:t>Can you give me a 3-day itinerary in NYC?</a:t>
            </a:r>
            <a:endParaRPr sz="2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82" name="Shape 182"/>
        <p:cNvGrpSpPr/>
        <p:nvPr/>
      </p:nvGrpSpPr>
      <p:grpSpPr>
        <a:xfrm>
          <a:off x="0" y="0"/>
          <a:ext cx="0" cy="0"/>
          <a:chOff x="0" y="0"/>
          <a:chExt cx="0" cy="0"/>
        </a:xfrm>
      </p:grpSpPr>
      <p:pic>
        <p:nvPicPr>
          <p:cNvPr id="183" name="Google Shape;183;p21"/>
          <p:cNvPicPr preferRelativeResize="0"/>
          <p:nvPr/>
        </p:nvPicPr>
        <p:blipFill rotWithShape="1">
          <a:blip r:embed="rId3">
            <a:alphaModFix/>
          </a:blip>
          <a:srcRect b="7086" l="0" r="0" t="8537"/>
          <a:stretch/>
        </p:blipFill>
        <p:spPr>
          <a:xfrm>
            <a:off x="0" y="0"/>
            <a:ext cx="18288000" cy="10287000"/>
          </a:xfrm>
          <a:prstGeom prst="rect">
            <a:avLst/>
          </a:prstGeom>
          <a:noFill/>
          <a:ln>
            <a:noFill/>
          </a:ln>
        </p:spPr>
      </p:pic>
      <p:sp>
        <p:nvSpPr>
          <p:cNvPr id="184" name="Google Shape;184;p21"/>
          <p:cNvSpPr/>
          <p:nvPr/>
        </p:nvSpPr>
        <p:spPr>
          <a:xfrm>
            <a:off x="-520374" y="1348175"/>
            <a:ext cx="4357711" cy="905024"/>
          </a:xfrm>
          <a:custGeom>
            <a:rect b="b" l="l" r="r" t="t"/>
            <a:pathLst>
              <a:path extrusionOk="0" h="238321" w="2314853">
                <a:moveTo>
                  <a:pt x="0" y="0"/>
                </a:moveTo>
                <a:lnTo>
                  <a:pt x="2314853" y="0"/>
                </a:lnTo>
                <a:lnTo>
                  <a:pt x="2314853" y="238321"/>
                </a:lnTo>
                <a:lnTo>
                  <a:pt x="0" y="238321"/>
                </a:lnTo>
                <a:close/>
              </a:path>
            </a:pathLst>
          </a:custGeom>
          <a:solidFill>
            <a:srgbClr val="FFFFFF"/>
          </a:solidFill>
          <a:ln>
            <a:noFill/>
          </a:ln>
        </p:spPr>
      </p:sp>
      <p:sp>
        <p:nvSpPr>
          <p:cNvPr id="185" name="Google Shape;185;p21"/>
          <p:cNvSpPr/>
          <p:nvPr/>
        </p:nvSpPr>
        <p:spPr>
          <a:xfrm rot="455017">
            <a:off x="14591002" y="6463828"/>
            <a:ext cx="2490821" cy="2854671"/>
          </a:xfrm>
          <a:custGeom>
            <a:rect b="b" l="l" r="r" t="t"/>
            <a:pathLst>
              <a:path extrusionOk="0" h="2854671" w="2490821">
                <a:moveTo>
                  <a:pt x="0" y="0"/>
                </a:moveTo>
                <a:lnTo>
                  <a:pt x="2490821" y="0"/>
                </a:lnTo>
                <a:lnTo>
                  <a:pt x="2490821" y="2854671"/>
                </a:lnTo>
                <a:lnTo>
                  <a:pt x="0" y="2854671"/>
                </a:lnTo>
                <a:lnTo>
                  <a:pt x="0" y="0"/>
                </a:lnTo>
                <a:close/>
              </a:path>
            </a:pathLst>
          </a:custGeom>
          <a:blipFill rotWithShape="1">
            <a:blip r:embed="rId4">
              <a:alphaModFix/>
            </a:blip>
            <a:stretch>
              <a:fillRect b="0" l="0" r="0" t="0"/>
            </a:stretch>
          </a:blipFill>
          <a:ln>
            <a:noFill/>
          </a:ln>
        </p:spPr>
      </p:sp>
      <p:sp>
        <p:nvSpPr>
          <p:cNvPr id="186" name="Google Shape;186;p21"/>
          <p:cNvSpPr/>
          <p:nvPr/>
        </p:nvSpPr>
        <p:spPr>
          <a:xfrm>
            <a:off x="10739677" y="1348174"/>
            <a:ext cx="3041421" cy="2068167"/>
          </a:xfrm>
          <a:custGeom>
            <a:rect b="b" l="l" r="r" t="t"/>
            <a:pathLst>
              <a:path extrusionOk="0" h="2068167" w="3041421">
                <a:moveTo>
                  <a:pt x="0" y="0"/>
                </a:moveTo>
                <a:lnTo>
                  <a:pt x="3041422" y="0"/>
                </a:lnTo>
                <a:lnTo>
                  <a:pt x="3041422" y="2068166"/>
                </a:lnTo>
                <a:lnTo>
                  <a:pt x="0" y="2068166"/>
                </a:lnTo>
                <a:lnTo>
                  <a:pt x="0" y="0"/>
                </a:lnTo>
                <a:close/>
              </a:path>
            </a:pathLst>
          </a:custGeom>
          <a:blipFill rotWithShape="1">
            <a:blip r:embed="rId5">
              <a:alphaModFix/>
            </a:blip>
            <a:stretch>
              <a:fillRect b="0" l="0" r="0" t="0"/>
            </a:stretch>
          </a:blipFill>
          <a:ln>
            <a:noFill/>
          </a:ln>
        </p:spPr>
      </p:sp>
      <p:sp>
        <p:nvSpPr>
          <p:cNvPr id="187" name="Google Shape;187;p21"/>
          <p:cNvSpPr txBox="1"/>
          <p:nvPr/>
        </p:nvSpPr>
        <p:spPr>
          <a:xfrm>
            <a:off x="350596" y="1415861"/>
            <a:ext cx="7047300" cy="769500"/>
          </a:xfrm>
          <a:prstGeom prst="rect">
            <a:avLst/>
          </a:prstGeom>
          <a:noFill/>
          <a:ln>
            <a:noFill/>
          </a:ln>
        </p:spPr>
        <p:txBody>
          <a:bodyPr anchorCtr="0" anchor="t" bIns="0" lIns="0" spcFirstLastPara="1" rIns="0" wrap="square" tIns="0">
            <a:spAutoFit/>
          </a:bodyPr>
          <a:lstStyle/>
          <a:p>
            <a:pPr indent="0" lvl="0" marL="0" marR="0" rtl="0" algn="l">
              <a:lnSpc>
                <a:spcPct val="175000"/>
              </a:lnSpc>
              <a:spcBef>
                <a:spcPts val="0"/>
              </a:spcBef>
              <a:spcAft>
                <a:spcPts val="0"/>
              </a:spcAft>
              <a:buNone/>
            </a:pPr>
            <a:r>
              <a:rPr b="1" lang="en-US" sz="4999">
                <a:solidFill>
                  <a:srgbClr val="F56553"/>
                </a:solidFill>
                <a:latin typeface="Poppins"/>
                <a:ea typeface="Poppins"/>
                <a:cs typeface="Poppins"/>
                <a:sym typeface="Poppins"/>
              </a:rPr>
              <a:t>Demo</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